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69" r:id="rId2"/>
    <p:sldId id="257" r:id="rId3"/>
    <p:sldId id="282" r:id="rId4"/>
    <p:sldId id="304" r:id="rId5"/>
    <p:sldId id="308" r:id="rId6"/>
    <p:sldId id="311" r:id="rId7"/>
    <p:sldId id="278" r:id="rId8"/>
    <p:sldId id="286" r:id="rId9"/>
    <p:sldId id="293" r:id="rId10"/>
    <p:sldId id="266" r:id="rId11"/>
    <p:sldId id="291" r:id="rId12"/>
    <p:sldId id="292" r:id="rId13"/>
    <p:sldId id="283" r:id="rId14"/>
    <p:sldId id="294" r:id="rId15"/>
    <p:sldId id="295" r:id="rId16"/>
    <p:sldId id="267" r:id="rId17"/>
    <p:sldId id="290" r:id="rId18"/>
    <p:sldId id="307" r:id="rId19"/>
    <p:sldId id="297" r:id="rId20"/>
    <p:sldId id="296" r:id="rId21"/>
    <p:sldId id="301" r:id="rId22"/>
    <p:sldId id="299" r:id="rId23"/>
    <p:sldId id="271" r:id="rId24"/>
    <p:sldId id="276" r:id="rId25"/>
    <p:sldId id="273" r:id="rId26"/>
    <p:sldId id="305" r:id="rId27"/>
    <p:sldId id="265" r:id="rId28"/>
    <p:sldId id="275" r:id="rId29"/>
    <p:sldId id="279" r:id="rId30"/>
    <p:sldId id="312" r:id="rId31"/>
    <p:sldId id="310" r:id="rId32"/>
    <p:sldId id="313"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3F5DE3-5649-B0C1-8AC3-F9D33B197598}" v="12" dt="2021-03-01T20:42:55.615"/>
    <p1510:client id="{1667269C-4B6F-4CA9-9CAB-604FD907E726}" v="1" dt="2021-02-25T20:45:48.784"/>
    <p1510:client id="{25772D5B-392A-5A44-0851-C31DCE706815}" v="5" dt="2021-03-01T22:35:34.384"/>
    <p1510:client id="{5F826F1B-0C01-863B-F7D8-F1633F6471F5}" v="1" dt="2021-03-03T15:56:34.108"/>
    <p1510:client id="{632AC43F-5275-2C49-F3A1-8AC3A759B863}" v="3" dt="2021-02-26T15:34:34.465"/>
    <p1510:client id="{6683D3F9-EA66-3676-8EB1-E7EFB469CC26}" v="68" dt="2021-03-02T20:18:52.058"/>
    <p1510:client id="{682FA455-2D0C-9F9E-D402-52D6201312B3}" v="37" dt="2021-03-01T21:12:25.257"/>
    <p1510:client id="{B685DCA7-2067-9EFE-CAB4-1AF56BD6EEFE}" v="7" dt="2021-03-08T17:41:52.723"/>
    <p1510:client id="{DB8ACC37-B421-CD74-7314-74451C36DB5F}" v="4" dt="2021-03-09T01:46:10.8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6" d="100"/>
          <a:sy n="156" d="100"/>
        </p:scale>
        <p:origin x="194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l, Tracy" userId="S::tracy.hill@clevelandmetroschools.org::174f7cfb-7e95-4614-8b2b-c2f59fb12626" providerId="AD" clId="Web-{682FA455-2D0C-9F9E-D402-52D6201312B3}"/>
    <pc:docChg chg="modSld">
      <pc:chgData name="Hill, Tracy" userId="S::tracy.hill@clevelandmetroschools.org::174f7cfb-7e95-4614-8b2b-c2f59fb12626" providerId="AD" clId="Web-{682FA455-2D0C-9F9E-D402-52D6201312B3}" dt="2021-03-01T21:12:25.257" v="22" actId="1076"/>
      <pc:docMkLst>
        <pc:docMk/>
      </pc:docMkLst>
      <pc:sldChg chg="addSp delSp modSp">
        <pc:chgData name="Hill, Tracy" userId="S::tracy.hill@clevelandmetroschools.org::174f7cfb-7e95-4614-8b2b-c2f59fb12626" providerId="AD" clId="Web-{682FA455-2D0C-9F9E-D402-52D6201312B3}" dt="2021-03-01T21:12:25.257" v="22" actId="1076"/>
        <pc:sldMkLst>
          <pc:docMk/>
          <pc:sldMk cId="3245015415" sldId="267"/>
        </pc:sldMkLst>
        <pc:picChg chg="add mod">
          <ac:chgData name="Hill, Tracy" userId="S::tracy.hill@clevelandmetroschools.org::174f7cfb-7e95-4614-8b2b-c2f59fb12626" providerId="AD" clId="Web-{682FA455-2D0C-9F9E-D402-52D6201312B3}" dt="2021-03-01T21:12:25.257" v="22" actId="1076"/>
          <ac:picMkLst>
            <pc:docMk/>
            <pc:sldMk cId="3245015415" sldId="267"/>
            <ac:picMk id="4" creationId="{97D73984-B9C0-4DE9-A3FF-7B96EC12A9B7}"/>
          </ac:picMkLst>
        </pc:picChg>
        <pc:picChg chg="del">
          <ac:chgData name="Hill, Tracy" userId="S::tracy.hill@clevelandmetroschools.org::174f7cfb-7e95-4614-8b2b-c2f59fb12626" providerId="AD" clId="Web-{682FA455-2D0C-9F9E-D402-52D6201312B3}" dt="2021-03-01T21:11:18.866" v="13"/>
          <ac:picMkLst>
            <pc:docMk/>
            <pc:sldMk cId="3245015415" sldId="267"/>
            <ac:picMk id="6" creationId="{A313EB0C-2A58-4B8E-B694-7E4F8FE19642}"/>
          </ac:picMkLst>
        </pc:picChg>
      </pc:sldChg>
      <pc:sldChg chg="modSp">
        <pc:chgData name="Hill, Tracy" userId="S::tracy.hill@clevelandmetroschools.org::174f7cfb-7e95-4614-8b2b-c2f59fb12626" providerId="AD" clId="Web-{682FA455-2D0C-9F9E-D402-52D6201312B3}" dt="2021-03-01T21:10:50.475" v="12" actId="20577"/>
        <pc:sldMkLst>
          <pc:docMk/>
          <pc:sldMk cId="4213201329" sldId="297"/>
        </pc:sldMkLst>
        <pc:spChg chg="mod">
          <ac:chgData name="Hill, Tracy" userId="S::tracy.hill@clevelandmetroschools.org::174f7cfb-7e95-4614-8b2b-c2f59fb12626" providerId="AD" clId="Web-{682FA455-2D0C-9F9E-D402-52D6201312B3}" dt="2021-03-01T21:10:50.475" v="12" actId="20577"/>
          <ac:spMkLst>
            <pc:docMk/>
            <pc:sldMk cId="4213201329" sldId="297"/>
            <ac:spMk id="3" creationId="{00000000-0000-0000-0000-000000000000}"/>
          </ac:spMkLst>
        </pc:spChg>
      </pc:sldChg>
    </pc:docChg>
  </pc:docChgLst>
  <pc:docChgLst>
    <pc:chgData name="Hill, Tracy" userId="S::tracy.hill@clevelandmetroschools.org::174f7cfb-7e95-4614-8b2b-c2f59fb12626" providerId="AD" clId="Web-{DB8ACC37-B421-CD74-7314-74451C36DB5F}"/>
    <pc:docChg chg="modSld">
      <pc:chgData name="Hill, Tracy" userId="S::tracy.hill@clevelandmetroschools.org::174f7cfb-7e95-4614-8b2b-c2f59fb12626" providerId="AD" clId="Web-{DB8ACC37-B421-CD74-7314-74451C36DB5F}" dt="2021-03-09T01:46:10.841" v="1" actId="20577"/>
      <pc:docMkLst>
        <pc:docMk/>
      </pc:docMkLst>
      <pc:sldChg chg="modSp">
        <pc:chgData name="Hill, Tracy" userId="S::tracy.hill@clevelandmetroschools.org::174f7cfb-7e95-4614-8b2b-c2f59fb12626" providerId="AD" clId="Web-{DB8ACC37-B421-CD74-7314-74451C36DB5F}" dt="2021-03-09T01:46:10.841" v="1" actId="20577"/>
        <pc:sldMkLst>
          <pc:docMk/>
          <pc:sldMk cId="3776384370" sldId="307"/>
        </pc:sldMkLst>
        <pc:spChg chg="mod">
          <ac:chgData name="Hill, Tracy" userId="S::tracy.hill@clevelandmetroschools.org::174f7cfb-7e95-4614-8b2b-c2f59fb12626" providerId="AD" clId="Web-{DB8ACC37-B421-CD74-7314-74451C36DB5F}" dt="2021-03-09T01:46:10.841" v="1" actId="20577"/>
          <ac:spMkLst>
            <pc:docMk/>
            <pc:sldMk cId="3776384370" sldId="307"/>
            <ac:spMk id="4" creationId="{9763C09F-110C-4215-B76C-CCBC2FA914E7}"/>
          </ac:spMkLst>
        </pc:spChg>
      </pc:sldChg>
    </pc:docChg>
  </pc:docChgLst>
  <pc:docChgLst>
    <pc:chgData name="Hill, Tracy" userId="S::tracy.hill@clevelandmetroschools.org::174f7cfb-7e95-4614-8b2b-c2f59fb12626" providerId="AD" clId="Web-{6683D3F9-EA66-3676-8EB1-E7EFB469CC26}"/>
    <pc:docChg chg="modSld">
      <pc:chgData name="Hill, Tracy" userId="S::tracy.hill@clevelandmetroschools.org::174f7cfb-7e95-4614-8b2b-c2f59fb12626" providerId="AD" clId="Web-{6683D3F9-EA66-3676-8EB1-E7EFB469CC26}" dt="2021-03-02T20:18:52.058" v="64" actId="14100"/>
      <pc:docMkLst>
        <pc:docMk/>
      </pc:docMkLst>
      <pc:sldChg chg="modSp">
        <pc:chgData name="Hill, Tracy" userId="S::tracy.hill@clevelandmetroschools.org::174f7cfb-7e95-4614-8b2b-c2f59fb12626" providerId="AD" clId="Web-{6683D3F9-EA66-3676-8EB1-E7EFB469CC26}" dt="2021-03-02T20:18:52.058" v="64" actId="14100"/>
        <pc:sldMkLst>
          <pc:docMk/>
          <pc:sldMk cId="4213201329" sldId="297"/>
        </pc:sldMkLst>
        <pc:spChg chg="mod">
          <ac:chgData name="Hill, Tracy" userId="S::tracy.hill@clevelandmetroschools.org::174f7cfb-7e95-4614-8b2b-c2f59fb12626" providerId="AD" clId="Web-{6683D3F9-EA66-3676-8EB1-E7EFB469CC26}" dt="2021-03-02T20:18:46.026" v="63" actId="14100"/>
          <ac:spMkLst>
            <pc:docMk/>
            <pc:sldMk cId="4213201329" sldId="297"/>
            <ac:spMk id="2" creationId="{00000000-0000-0000-0000-000000000000}"/>
          </ac:spMkLst>
        </pc:spChg>
        <pc:spChg chg="mod">
          <ac:chgData name="Hill, Tracy" userId="S::tracy.hill@clevelandmetroschools.org::174f7cfb-7e95-4614-8b2b-c2f59fb12626" providerId="AD" clId="Web-{6683D3F9-EA66-3676-8EB1-E7EFB469CC26}" dt="2021-03-02T20:18:52.058" v="64" actId="14100"/>
          <ac:spMkLst>
            <pc:docMk/>
            <pc:sldMk cId="4213201329" sldId="297"/>
            <ac:spMk id="3" creationId="{00000000-0000-0000-0000-000000000000}"/>
          </ac:spMkLst>
        </pc:spChg>
      </pc:sldChg>
    </pc:docChg>
  </pc:docChgLst>
  <pc:docChgLst>
    <pc:chgData name="Hill, Tracy" userId="S::tracy.hill@clevelandmetroschools.org::174f7cfb-7e95-4614-8b2b-c2f59fb12626" providerId="AD" clId="Web-{B685DCA7-2067-9EFE-CAB4-1AF56BD6EEFE}"/>
    <pc:docChg chg="modSld">
      <pc:chgData name="Hill, Tracy" userId="S::tracy.hill@clevelandmetroschools.org::174f7cfb-7e95-4614-8b2b-c2f59fb12626" providerId="AD" clId="Web-{B685DCA7-2067-9EFE-CAB4-1AF56BD6EEFE}" dt="2021-03-08T17:41:52.645" v="2" actId="20577"/>
      <pc:docMkLst>
        <pc:docMk/>
      </pc:docMkLst>
      <pc:sldChg chg="modSp">
        <pc:chgData name="Hill, Tracy" userId="S::tracy.hill@clevelandmetroschools.org::174f7cfb-7e95-4614-8b2b-c2f59fb12626" providerId="AD" clId="Web-{B685DCA7-2067-9EFE-CAB4-1AF56BD6EEFE}" dt="2021-03-08T17:41:52.645" v="2" actId="20577"/>
        <pc:sldMkLst>
          <pc:docMk/>
          <pc:sldMk cId="2823127100" sldId="299"/>
        </pc:sldMkLst>
        <pc:spChg chg="mod">
          <ac:chgData name="Hill, Tracy" userId="S::tracy.hill@clevelandmetroschools.org::174f7cfb-7e95-4614-8b2b-c2f59fb12626" providerId="AD" clId="Web-{B685DCA7-2067-9EFE-CAB4-1AF56BD6EEFE}" dt="2021-03-08T17:41:52.645" v="2" actId="20577"/>
          <ac:spMkLst>
            <pc:docMk/>
            <pc:sldMk cId="2823127100" sldId="299"/>
            <ac:spMk id="3" creationId="{00000000-0000-0000-0000-000000000000}"/>
          </ac:spMkLst>
        </pc:spChg>
      </pc:sldChg>
    </pc:docChg>
  </pc:docChgLst>
  <pc:docChgLst>
    <pc:chgData name="Hill, Tracy" userId="S::tracy.hill@clevelandmetroschools.org::174f7cfb-7e95-4614-8b2b-c2f59fb12626" providerId="AD" clId="Web-{25772D5B-392A-5A44-0851-C31DCE706815}"/>
    <pc:docChg chg="modSld">
      <pc:chgData name="Hill, Tracy" userId="S::tracy.hill@clevelandmetroschools.org::174f7cfb-7e95-4614-8b2b-c2f59fb12626" providerId="AD" clId="Web-{25772D5B-392A-5A44-0851-C31DCE706815}" dt="2021-03-01T22:35:26.087" v="1" actId="20577"/>
      <pc:docMkLst>
        <pc:docMk/>
      </pc:docMkLst>
      <pc:sldChg chg="modSp">
        <pc:chgData name="Hill, Tracy" userId="S::tracy.hill@clevelandmetroschools.org::174f7cfb-7e95-4614-8b2b-c2f59fb12626" providerId="AD" clId="Web-{25772D5B-392A-5A44-0851-C31DCE706815}" dt="2021-03-01T22:35:26.087" v="1" actId="20577"/>
        <pc:sldMkLst>
          <pc:docMk/>
          <pc:sldMk cId="1812080687" sldId="273"/>
        </pc:sldMkLst>
        <pc:spChg chg="mod">
          <ac:chgData name="Hill, Tracy" userId="S::tracy.hill@clevelandmetroschools.org::174f7cfb-7e95-4614-8b2b-c2f59fb12626" providerId="AD" clId="Web-{25772D5B-392A-5A44-0851-C31DCE706815}" dt="2021-03-01T22:35:26.087" v="1" actId="20577"/>
          <ac:spMkLst>
            <pc:docMk/>
            <pc:sldMk cId="1812080687" sldId="273"/>
            <ac:spMk id="3" creationId="{00000000-0000-0000-0000-000000000000}"/>
          </ac:spMkLst>
        </pc:spChg>
      </pc:sldChg>
    </pc:docChg>
  </pc:docChgLst>
  <pc:docChgLst>
    <pc:chgData name="Hill, Tracy" userId="S::tracy.hill@clevelandmetroschools.org::174f7cfb-7e95-4614-8b2b-c2f59fb12626" providerId="AD" clId="Web-{5F826F1B-0C01-863B-F7D8-F1633F6471F5}"/>
    <pc:docChg chg="addSld modSld">
      <pc:chgData name="Hill, Tracy" userId="S::tracy.hill@clevelandmetroschools.org::174f7cfb-7e95-4614-8b2b-c2f59fb12626" providerId="AD" clId="Web-{5F826F1B-0C01-863B-F7D8-F1633F6471F5}" dt="2021-03-03T15:56:34.108" v="1"/>
      <pc:docMkLst>
        <pc:docMk/>
      </pc:docMkLst>
      <pc:sldChg chg="modNotes">
        <pc:chgData name="Hill, Tracy" userId="S::tracy.hill@clevelandmetroschools.org::174f7cfb-7e95-4614-8b2b-c2f59fb12626" providerId="AD" clId="Web-{5F826F1B-0C01-863B-F7D8-F1633F6471F5}" dt="2021-03-03T15:56:18.123" v="0"/>
        <pc:sldMkLst>
          <pc:docMk/>
          <pc:sldMk cId="2296751183" sldId="283"/>
        </pc:sldMkLst>
      </pc:sldChg>
      <pc:sldChg chg="add replId">
        <pc:chgData name="Hill, Tracy" userId="S::tracy.hill@clevelandmetroschools.org::174f7cfb-7e95-4614-8b2b-c2f59fb12626" providerId="AD" clId="Web-{5F826F1B-0C01-863B-F7D8-F1633F6471F5}" dt="2021-03-03T15:56:34.108" v="1"/>
        <pc:sldMkLst>
          <pc:docMk/>
          <pc:sldMk cId="3186539758" sldId="31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6E8B-AC47-40E3-9D5B-7FCAB4F0C0ED}" type="datetimeFigureOut">
              <a:rPr lang="en-US" smtClean="0"/>
              <a:t>3/10/2021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A23B9-90EB-46B4-B679-07418EF86BCE}" type="slidenum">
              <a:rPr lang="en-US" smtClean="0"/>
              <a:t>‹#›</a:t>
            </a:fld>
            <a:endParaRPr lang="en-US"/>
          </a:p>
        </p:txBody>
      </p:sp>
    </p:spTree>
    <p:extLst>
      <p:ext uri="{BB962C8B-B14F-4D97-AF65-F5344CB8AC3E}">
        <p14:creationId xmlns:p14="http://schemas.microsoft.com/office/powerpoint/2010/main" val="603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Website will have updates to Guidebook, schedules, other important information.  Page update</a:t>
            </a:r>
            <a:r>
              <a:rPr lang="en-US" baseline="0"/>
              <a:t> notifications will posted.</a:t>
            </a:r>
            <a:endParaRPr lang="en-US"/>
          </a:p>
        </p:txBody>
      </p:sp>
      <p:sp>
        <p:nvSpPr>
          <p:cNvPr id="4" name="Slide Number Placeholder 3"/>
          <p:cNvSpPr>
            <a:spLocks noGrp="1"/>
          </p:cNvSpPr>
          <p:nvPr>
            <p:ph type="sldNum" sz="quarter" idx="10"/>
          </p:nvPr>
        </p:nvSpPr>
        <p:spPr/>
        <p:txBody>
          <a:bodyPr/>
          <a:lstStyle/>
          <a:p>
            <a:fld id="{C1AA23B9-90EB-46B4-B679-07418EF86BCE}" type="slidenum">
              <a:rPr lang="en-US" smtClean="0"/>
              <a:t>3</a:t>
            </a:fld>
            <a:endParaRPr lang="en-US"/>
          </a:p>
        </p:txBody>
      </p:sp>
    </p:spTree>
    <p:extLst>
      <p:ext uri="{BB962C8B-B14F-4D97-AF65-F5344CB8AC3E}">
        <p14:creationId xmlns:p14="http://schemas.microsoft.com/office/powerpoint/2010/main" val="361605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Learning options for scholars and families.  Visit webpage for more information on these models. https://www.clevelandmetroschools.org/Page/18504</a:t>
            </a:r>
          </a:p>
        </p:txBody>
      </p:sp>
      <p:sp>
        <p:nvSpPr>
          <p:cNvPr id="4" name="Slide Number Placeholder 3"/>
          <p:cNvSpPr>
            <a:spLocks noGrp="1"/>
          </p:cNvSpPr>
          <p:nvPr>
            <p:ph type="sldNum" sz="quarter" idx="5"/>
          </p:nvPr>
        </p:nvSpPr>
        <p:spPr/>
        <p:txBody>
          <a:bodyPr/>
          <a:lstStyle/>
          <a:p>
            <a:fld id="{C1AA23B9-90EB-46B4-B679-07418EF86BCE}" type="slidenum">
              <a:rPr lang="en-US" smtClean="0"/>
              <a:t>4</a:t>
            </a:fld>
            <a:endParaRPr lang="en-US"/>
          </a:p>
        </p:txBody>
      </p:sp>
    </p:spTree>
    <p:extLst>
      <p:ext uri="{BB962C8B-B14F-4D97-AF65-F5344CB8AC3E}">
        <p14:creationId xmlns:p14="http://schemas.microsoft.com/office/powerpoint/2010/main" val="7193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Need to let parents know</a:t>
            </a:r>
            <a:r>
              <a:rPr lang="en-US" baseline="0"/>
              <a:t> at what point (date) decision is binding.</a:t>
            </a:r>
            <a:endParaRPr lang="en-US"/>
          </a:p>
        </p:txBody>
      </p:sp>
      <p:sp>
        <p:nvSpPr>
          <p:cNvPr id="4" name="Slide Number Placeholder 3"/>
          <p:cNvSpPr>
            <a:spLocks noGrp="1"/>
          </p:cNvSpPr>
          <p:nvPr>
            <p:ph type="sldNum" sz="quarter" idx="10"/>
          </p:nvPr>
        </p:nvSpPr>
        <p:spPr/>
        <p:txBody>
          <a:bodyPr/>
          <a:lstStyle/>
          <a:p>
            <a:fld id="{C1AA23B9-90EB-46B4-B679-07418EF86BCE}" type="slidenum">
              <a:rPr lang="en-US" smtClean="0"/>
              <a:t>5</a:t>
            </a:fld>
            <a:endParaRPr lang="en-US"/>
          </a:p>
        </p:txBody>
      </p:sp>
    </p:spTree>
    <p:extLst>
      <p:ext uri="{BB962C8B-B14F-4D97-AF65-F5344CB8AC3E}">
        <p14:creationId xmlns:p14="http://schemas.microsoft.com/office/powerpoint/2010/main" val="368189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AA23B9-90EB-46B4-B679-07418EF86BCE}" type="slidenum">
              <a:rPr lang="en-US" smtClean="0"/>
              <a:t>11</a:t>
            </a:fld>
            <a:endParaRPr lang="en-US"/>
          </a:p>
        </p:txBody>
      </p:sp>
    </p:spTree>
    <p:extLst>
      <p:ext uri="{BB962C8B-B14F-4D97-AF65-F5344CB8AC3E}">
        <p14:creationId xmlns:p14="http://schemas.microsoft.com/office/powerpoint/2010/main" val="16767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Put arrival routine, safety protocols, temperature checks,</a:t>
            </a:r>
            <a:r>
              <a:rPr lang="en-US" baseline="0"/>
              <a:t> etc.</a:t>
            </a:r>
            <a:endParaRPr lang="en-US"/>
          </a:p>
        </p:txBody>
      </p:sp>
      <p:sp>
        <p:nvSpPr>
          <p:cNvPr id="4" name="Slide Number Placeholder 3"/>
          <p:cNvSpPr>
            <a:spLocks noGrp="1"/>
          </p:cNvSpPr>
          <p:nvPr>
            <p:ph type="sldNum" sz="quarter" idx="10"/>
          </p:nvPr>
        </p:nvSpPr>
        <p:spPr/>
        <p:txBody>
          <a:bodyPr/>
          <a:lstStyle/>
          <a:p>
            <a:fld id="{C1AA23B9-90EB-46B4-B679-07418EF86BCE}" type="slidenum">
              <a:rPr lang="en-US" smtClean="0"/>
              <a:t>12</a:t>
            </a:fld>
            <a:endParaRPr lang="en-US"/>
          </a:p>
        </p:txBody>
      </p:sp>
    </p:spTree>
    <p:extLst>
      <p:ext uri="{BB962C8B-B14F-4D97-AF65-F5344CB8AC3E}">
        <p14:creationId xmlns:p14="http://schemas.microsoft.com/office/powerpoint/2010/main" val="136823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10"/>
          </p:nvPr>
        </p:nvSpPr>
        <p:spPr/>
        <p:txBody>
          <a:bodyPr/>
          <a:lstStyle/>
          <a:p>
            <a:fld id="{C1AA23B9-90EB-46B4-B679-07418EF86BCE}" type="slidenum">
              <a:rPr lang="en-US" smtClean="0"/>
              <a:t>13</a:t>
            </a:fld>
            <a:endParaRPr lang="en-US"/>
          </a:p>
        </p:txBody>
      </p:sp>
    </p:spTree>
    <p:extLst>
      <p:ext uri="{BB962C8B-B14F-4D97-AF65-F5344CB8AC3E}">
        <p14:creationId xmlns:p14="http://schemas.microsoft.com/office/powerpoint/2010/main" val="372922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A23B9-90EB-46B4-B679-07418EF86BCE}" type="slidenum">
              <a:rPr lang="en-US" smtClean="0"/>
              <a:t>14</a:t>
            </a:fld>
            <a:endParaRPr lang="en-US"/>
          </a:p>
        </p:txBody>
      </p:sp>
    </p:spTree>
    <p:extLst>
      <p:ext uri="{BB962C8B-B14F-4D97-AF65-F5344CB8AC3E}">
        <p14:creationId xmlns:p14="http://schemas.microsoft.com/office/powerpoint/2010/main" val="32212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a:t>
            </a:r>
            <a:r>
              <a:rPr lang="en-US" baseline="0"/>
              <a:t> final details are being determined, we will send out the information as soon as it is worked out.</a:t>
            </a:r>
            <a:endParaRPr lang="en-US"/>
          </a:p>
        </p:txBody>
      </p:sp>
      <p:sp>
        <p:nvSpPr>
          <p:cNvPr id="4" name="Slide Number Placeholder 3"/>
          <p:cNvSpPr>
            <a:spLocks noGrp="1"/>
          </p:cNvSpPr>
          <p:nvPr>
            <p:ph type="sldNum" sz="quarter" idx="10"/>
          </p:nvPr>
        </p:nvSpPr>
        <p:spPr/>
        <p:txBody>
          <a:bodyPr/>
          <a:lstStyle/>
          <a:p>
            <a:fld id="{C1AA23B9-90EB-46B4-B679-07418EF86BCE}" type="slidenum">
              <a:rPr lang="en-US" smtClean="0"/>
              <a:t>28</a:t>
            </a:fld>
            <a:endParaRPr lang="en-US"/>
          </a:p>
        </p:txBody>
      </p:sp>
    </p:spTree>
    <p:extLst>
      <p:ext uri="{BB962C8B-B14F-4D97-AF65-F5344CB8AC3E}">
        <p14:creationId xmlns:p14="http://schemas.microsoft.com/office/powerpoint/2010/main" val="156823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3/10/2021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imothy.primus@clevelandmetroschools.or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timothy.primus@clevelandmetroschools.org"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p.smartsheet.com/b/form/19ee16ad3d12405dbb17fee28549f34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Timothy.Primus@clevelandmetroschools.org" TargetMode="External"/><Relationship Id="rId7" Type="http://schemas.openxmlformats.org/officeDocument/2006/relationships/hyperlink" Target="mailto:Samira.Farraj@clevelandmetroschools.org"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mailto:Nichole.Mccroskey@clevelandmetroschools.org" TargetMode="External"/><Relationship Id="rId5" Type="http://schemas.openxmlformats.org/officeDocument/2006/relationships/hyperlink" Target="mailto:Crystal.Turnbo@clevelandmetroschools.org" TargetMode="External"/><Relationship Id="rId4" Type="http://schemas.openxmlformats.org/officeDocument/2006/relationships/hyperlink" Target="mailto:Jason.Clotman@clevelandmetroschools.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a:bodyPr>
          <a:lstStyle/>
          <a:p>
            <a:r>
              <a:rPr lang="en-US"/>
              <a:t>Transition to Hybrid Learning Orientation</a:t>
            </a:r>
          </a:p>
        </p:txBody>
      </p:sp>
      <p:sp>
        <p:nvSpPr>
          <p:cNvPr id="3" name="Content Placeholder 2"/>
          <p:cNvSpPr>
            <a:spLocks noGrp="1"/>
          </p:cNvSpPr>
          <p:nvPr>
            <p:ph idx="1"/>
          </p:nvPr>
        </p:nvSpPr>
        <p:spPr>
          <a:xfrm>
            <a:off x="758825" y="2677846"/>
            <a:ext cx="8229600" cy="3239530"/>
          </a:xfrm>
        </p:spPr>
        <p:txBody>
          <a:bodyPr>
            <a:normAutofit/>
          </a:bodyPr>
          <a:lstStyle/>
          <a:p>
            <a:pPr marL="0" indent="0">
              <a:buNone/>
            </a:pPr>
            <a:endParaRPr lang="en-US" dirty="0"/>
          </a:p>
          <a:p>
            <a:pPr marL="0" indent="0" algn="ctr">
              <a:buNone/>
            </a:pPr>
            <a:r>
              <a:rPr lang="en-US" dirty="0" smtClean="0"/>
              <a:t>John Marshall School of Engineering </a:t>
            </a:r>
            <a:endParaRPr lang="en-US" dirty="0"/>
          </a:p>
          <a:p>
            <a:pPr marL="0" indent="0" algn="ctr">
              <a:buNone/>
            </a:pPr>
            <a:r>
              <a:rPr lang="en-US" dirty="0"/>
              <a:t>We will begin shortly.</a:t>
            </a:r>
          </a:p>
          <a:p>
            <a:pPr marL="0" indent="0" algn="ctr">
              <a:buNone/>
            </a:pPr>
            <a:r>
              <a:rPr lang="en-US" dirty="0"/>
              <a:t>Please mute your microphone.</a:t>
            </a:r>
          </a:p>
          <a:p>
            <a:pPr marL="0" indent="0" algn="ctr">
              <a:buNone/>
            </a:pPr>
            <a:endParaRPr lang="en-US" dirty="0"/>
          </a:p>
        </p:txBody>
      </p:sp>
      <p:pic>
        <p:nvPicPr>
          <p:cNvPr id="6" name="Picture 5"/>
          <p:cNvPicPr>
            <a:picLocks noChangeAspect="1"/>
          </p:cNvPicPr>
          <p:nvPr/>
        </p:nvPicPr>
        <p:blipFill>
          <a:blip r:embed="rId3"/>
          <a:stretch>
            <a:fillRect/>
          </a:stretch>
        </p:blipFill>
        <p:spPr>
          <a:xfrm>
            <a:off x="1423229" y="3639189"/>
            <a:ext cx="1024813" cy="1149375"/>
          </a:xfrm>
          <a:prstGeom prst="rect">
            <a:avLst/>
          </a:prstGeom>
        </p:spPr>
      </p:pic>
      <p:pic>
        <p:nvPicPr>
          <p:cNvPr id="7" name="Picture 6"/>
          <p:cNvPicPr>
            <a:picLocks noChangeAspect="1"/>
          </p:cNvPicPr>
          <p:nvPr/>
        </p:nvPicPr>
        <p:blipFill>
          <a:blip r:embed="rId4"/>
          <a:stretch>
            <a:fillRect/>
          </a:stretch>
        </p:blipFill>
        <p:spPr>
          <a:xfrm>
            <a:off x="7165169" y="3639189"/>
            <a:ext cx="1024217" cy="1152244"/>
          </a:xfrm>
          <a:prstGeom prst="rect">
            <a:avLst/>
          </a:prstGeom>
        </p:spPr>
      </p:pic>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a:t>School Hours and Visitation Procedures</a:t>
            </a:r>
          </a:p>
        </p:txBody>
      </p:sp>
      <p:sp>
        <p:nvSpPr>
          <p:cNvPr id="3" name="Content Placeholder 2"/>
          <p:cNvSpPr>
            <a:spLocks noGrp="1"/>
          </p:cNvSpPr>
          <p:nvPr>
            <p:ph idx="1"/>
          </p:nvPr>
        </p:nvSpPr>
        <p:spPr>
          <a:xfrm>
            <a:off x="457200" y="2164760"/>
            <a:ext cx="8229600" cy="3874532"/>
          </a:xfrm>
        </p:spPr>
        <p:txBody>
          <a:bodyPr>
            <a:normAutofit fontScale="92500" lnSpcReduction="20000"/>
          </a:bodyPr>
          <a:lstStyle/>
          <a:p>
            <a:pPr marL="0" indent="0">
              <a:buNone/>
            </a:pPr>
            <a:r>
              <a:rPr lang="en-US" dirty="0"/>
              <a:t>School hours:  </a:t>
            </a:r>
            <a:r>
              <a:rPr lang="en-US" i="1" dirty="0" smtClean="0"/>
              <a:t>8:00 am – 3:00 pm</a:t>
            </a:r>
            <a:endParaRPr lang="en-US" dirty="0"/>
          </a:p>
          <a:p>
            <a:pPr marL="0" indent="0">
              <a:buNone/>
            </a:pPr>
            <a:r>
              <a:rPr lang="en-US" dirty="0"/>
              <a:t>Please call to make an appointment prior to visit.  </a:t>
            </a:r>
          </a:p>
          <a:p>
            <a:r>
              <a:rPr lang="en-US" dirty="0"/>
              <a:t>Visitors will complete COVID-19 health screening and have their temperature checked prior to entering the building.  Visitors should social distance (6 feet).</a:t>
            </a:r>
          </a:p>
          <a:p>
            <a:r>
              <a:rPr lang="en-US" dirty="0"/>
              <a:t>All visitors must wear a face mask.  If you don’t have a mask, one will be provided.</a:t>
            </a:r>
          </a:p>
          <a:p>
            <a:pPr marL="0" indent="0">
              <a:buNone/>
            </a:pPr>
            <a:r>
              <a:rPr lang="en-US" dirty="0"/>
              <a:t>	</a:t>
            </a:r>
          </a:p>
        </p:txBody>
      </p:sp>
    </p:spTree>
    <p:extLst>
      <p:ext uri="{BB962C8B-B14F-4D97-AF65-F5344CB8AC3E}">
        <p14:creationId xmlns:p14="http://schemas.microsoft.com/office/powerpoint/2010/main" val="914335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For the Safety of Everyone</a:t>
            </a:r>
          </a:p>
        </p:txBody>
      </p:sp>
      <p:sp>
        <p:nvSpPr>
          <p:cNvPr id="3" name="Content Placeholder 2"/>
          <p:cNvSpPr>
            <a:spLocks noGrp="1"/>
          </p:cNvSpPr>
          <p:nvPr>
            <p:ph idx="1"/>
          </p:nvPr>
        </p:nvSpPr>
        <p:spPr>
          <a:xfrm>
            <a:off x="457200" y="2113937"/>
            <a:ext cx="8229600" cy="3608438"/>
          </a:xfrm>
        </p:spPr>
        <p:txBody>
          <a:bodyPr>
            <a:normAutofit fontScale="55000" lnSpcReduction="20000"/>
          </a:bodyPr>
          <a:lstStyle/>
          <a:p>
            <a:pPr marL="0" indent="0">
              <a:buNone/>
            </a:pPr>
            <a:r>
              <a:rPr lang="en-US" sz="5200"/>
              <a:t>Parents/Guardians/Visitors/Volunteers are NOT allowed inside the building or classrooms during the school day, except for a scheduled appointment or meal pick up. </a:t>
            </a:r>
          </a:p>
          <a:p>
            <a:pPr marL="0" indent="0">
              <a:buNone/>
            </a:pPr>
            <a:endParaRPr lang="en-US" sz="5200"/>
          </a:p>
          <a:p>
            <a:r>
              <a:rPr lang="en-US" sz="5200"/>
              <a:t>The goal is to keep everyone safe.  We need everyone, staff, students, and families to work together to help keep the school safe.</a:t>
            </a:r>
          </a:p>
          <a:p>
            <a:pPr marL="0" indent="0">
              <a:buNone/>
            </a:pPr>
            <a:r>
              <a:rPr lang="en-US"/>
              <a:t>	</a:t>
            </a:r>
          </a:p>
        </p:txBody>
      </p:sp>
    </p:spTree>
    <p:extLst>
      <p:ext uri="{BB962C8B-B14F-4D97-AF65-F5344CB8AC3E}">
        <p14:creationId xmlns:p14="http://schemas.microsoft.com/office/powerpoint/2010/main" val="4200741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Arrival and Dismissal</a:t>
            </a:r>
          </a:p>
        </p:txBody>
      </p:sp>
      <p:sp>
        <p:nvSpPr>
          <p:cNvPr id="3" name="Content Placeholder 2"/>
          <p:cNvSpPr>
            <a:spLocks noGrp="1"/>
          </p:cNvSpPr>
          <p:nvPr>
            <p:ph idx="1"/>
          </p:nvPr>
        </p:nvSpPr>
        <p:spPr>
          <a:xfrm>
            <a:off x="624349" y="1702643"/>
            <a:ext cx="8229600" cy="3419963"/>
          </a:xfrm>
        </p:spPr>
        <p:txBody>
          <a:bodyPr>
            <a:normAutofit fontScale="40000" lnSpcReduction="20000"/>
          </a:bodyPr>
          <a:lstStyle/>
          <a:p>
            <a:pPr marL="0" indent="0">
              <a:buNone/>
            </a:pPr>
            <a:r>
              <a:rPr lang="en-US" dirty="0" smtClean="0"/>
              <a:t>Students may arrive at 7:30 am for breakfast. Dismissal will start at 2:45 pm for the building.</a:t>
            </a:r>
          </a:p>
          <a:p>
            <a:pPr marL="0" indent="0">
              <a:buNone/>
            </a:pPr>
            <a:endParaRPr lang="en-US" dirty="0" smtClean="0"/>
          </a:p>
          <a:p>
            <a:pPr marL="0" indent="0">
              <a:buNone/>
            </a:pPr>
            <a:r>
              <a:rPr lang="en-US" dirty="0" smtClean="0"/>
              <a:t>ARRIVAL</a:t>
            </a:r>
            <a:r>
              <a:rPr lang="en-US" dirty="0"/>
              <a:t>:</a:t>
            </a:r>
          </a:p>
          <a:p>
            <a:pPr marL="0" indent="0">
              <a:buNone/>
            </a:pPr>
            <a:endParaRPr lang="en-US" dirty="0"/>
          </a:p>
          <a:p>
            <a:r>
              <a:rPr lang="en-US" dirty="0"/>
              <a:t>Students will enter the building at the main doors off Viola Dr. near the flagpole</a:t>
            </a:r>
          </a:p>
          <a:p>
            <a:endParaRPr lang="en-US" dirty="0"/>
          </a:p>
          <a:p>
            <a:r>
              <a:rPr lang="en-US" dirty="0"/>
              <a:t>Students can arrive beginning at 7:45 am</a:t>
            </a:r>
          </a:p>
          <a:p>
            <a:endParaRPr lang="en-US" dirty="0"/>
          </a:p>
          <a:p>
            <a:r>
              <a:rPr lang="en-US" dirty="0"/>
              <a:t>Students will use the touchless thermometer system to check their temperatures.</a:t>
            </a:r>
          </a:p>
          <a:p>
            <a:endParaRPr lang="en-US" dirty="0"/>
          </a:p>
          <a:p>
            <a:r>
              <a:rPr lang="en-US" dirty="0"/>
              <a:t>Students will proceed to their 1st period class for breakfast.</a:t>
            </a:r>
          </a:p>
          <a:p>
            <a:pPr marL="0" indent="0">
              <a:buNone/>
            </a:pPr>
            <a:endParaRPr lang="en-US" dirty="0"/>
          </a:p>
          <a:p>
            <a:pPr marL="0" indent="0">
              <a:buNone/>
            </a:pPr>
            <a:r>
              <a:rPr lang="en-US" dirty="0"/>
              <a:t>DISMISSAL:</a:t>
            </a:r>
          </a:p>
          <a:p>
            <a:pPr marL="0" indent="0">
              <a:buNone/>
            </a:pPr>
            <a:endParaRPr lang="en-US" dirty="0"/>
          </a:p>
          <a:p>
            <a:r>
              <a:rPr lang="en-US" dirty="0"/>
              <a:t>Students will not be permitted to wait in the building for rides or transportation.</a:t>
            </a:r>
          </a:p>
          <a:p>
            <a:endParaRPr lang="en-US" dirty="0"/>
          </a:p>
          <a:p>
            <a:r>
              <a:rPr lang="en-US" dirty="0"/>
              <a:t>Athletes must report directly to practice or will be removed from the building</a:t>
            </a:r>
            <a:endParaRPr lang="en-US" dirty="0"/>
          </a:p>
        </p:txBody>
      </p:sp>
    </p:spTree>
    <p:extLst>
      <p:ext uri="{BB962C8B-B14F-4D97-AF65-F5344CB8AC3E}">
        <p14:creationId xmlns:p14="http://schemas.microsoft.com/office/powerpoint/2010/main" val="3575105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656131"/>
          </a:xfrm>
        </p:spPr>
        <p:txBody>
          <a:bodyPr>
            <a:normAutofit fontScale="90000"/>
          </a:bodyPr>
          <a:lstStyle/>
          <a:p>
            <a:r>
              <a:rPr lang="en-US"/>
              <a:t>Getting Ready for School</a:t>
            </a:r>
          </a:p>
        </p:txBody>
      </p:sp>
      <p:sp>
        <p:nvSpPr>
          <p:cNvPr id="3" name="Content Placeholder 2"/>
          <p:cNvSpPr>
            <a:spLocks noGrp="1"/>
          </p:cNvSpPr>
          <p:nvPr>
            <p:ph idx="1"/>
          </p:nvPr>
        </p:nvSpPr>
        <p:spPr>
          <a:xfrm>
            <a:off x="565354" y="1476502"/>
            <a:ext cx="8229600" cy="2171266"/>
          </a:xfrm>
        </p:spPr>
        <p:txBody>
          <a:bodyPr>
            <a:normAutofit/>
          </a:bodyPr>
          <a:lstStyle/>
          <a:p>
            <a:r>
              <a:rPr lang="en-US"/>
              <a:t>Parents/caregivers will check their student’s health at home each morning</a:t>
            </a:r>
            <a:endParaRPr lang="en-US">
              <a:solidFill>
                <a:srgbClr val="FF0000"/>
              </a:solidFill>
            </a:endParaRPr>
          </a:p>
          <a:p>
            <a:r>
              <a:rPr lang="en-US"/>
              <a:t>Students should stay home if they have any of these symptoms:</a:t>
            </a:r>
          </a:p>
          <a:p>
            <a:pPr marL="0" indent="0">
              <a:buNone/>
            </a:pPr>
            <a:endParaRPr lang="en-US"/>
          </a:p>
          <a:p>
            <a:pPr marL="0" indent="0">
              <a:buNone/>
            </a:pPr>
            <a:endParaRPr lang="en-US"/>
          </a:p>
        </p:txBody>
      </p:sp>
      <p:sp>
        <p:nvSpPr>
          <p:cNvPr id="7" name="TextBox 6">
            <a:extLst>
              <a:ext uri="{FF2B5EF4-FFF2-40B4-BE49-F238E27FC236}">
                <a16:creationId xmlns:a16="http://schemas.microsoft.com/office/drawing/2014/main" xmlns="" id="{29B5CC4B-B386-4E9C-8ED4-11EA8AB3F6C0}"/>
              </a:ext>
            </a:extLst>
          </p:cNvPr>
          <p:cNvSpPr txBox="1"/>
          <p:nvPr/>
        </p:nvSpPr>
        <p:spPr>
          <a:xfrm>
            <a:off x="830827" y="3626409"/>
            <a:ext cx="7187381" cy="1938992"/>
          </a:xfrm>
          <a:prstGeom prst="rect">
            <a:avLst/>
          </a:prstGeom>
          <a:noFill/>
        </p:spPr>
        <p:txBody>
          <a:bodyPr wrap="square" numCol="2" rtlCol="0">
            <a:spAutoFit/>
          </a:bodyPr>
          <a:lstStyle/>
          <a:p>
            <a:pPr marL="285750" indent="-285750">
              <a:buFont typeface="Arial" panose="020B0604020202020204" pitchFamily="34" charset="0"/>
              <a:buChar char="•"/>
            </a:pPr>
            <a:r>
              <a:rPr lang="en-US" sz="2400"/>
              <a:t>Fever of 100.4°</a:t>
            </a:r>
          </a:p>
          <a:p>
            <a:pPr marL="285750" indent="-285750">
              <a:buFont typeface="Arial" panose="020B0604020202020204" pitchFamily="34" charset="0"/>
              <a:buChar char="•"/>
            </a:pPr>
            <a:r>
              <a:rPr lang="en-US" sz="2400"/>
              <a:t>Cough</a:t>
            </a:r>
          </a:p>
          <a:p>
            <a:pPr marL="285750" indent="-285750">
              <a:buFont typeface="Arial" panose="020B0604020202020204" pitchFamily="34" charset="0"/>
              <a:buChar char="•"/>
            </a:pPr>
            <a:r>
              <a:rPr lang="en-US" sz="2400"/>
              <a:t>Headache</a:t>
            </a:r>
          </a:p>
          <a:p>
            <a:pPr marL="285750" indent="-285750">
              <a:buFont typeface="Arial" panose="020B0604020202020204" pitchFamily="34" charset="0"/>
              <a:buChar char="•"/>
            </a:pPr>
            <a:r>
              <a:rPr lang="en-US" sz="2400"/>
              <a:t>New loss of taste or smell</a:t>
            </a:r>
          </a:p>
          <a:p>
            <a:pPr marL="285750" indent="-285750">
              <a:buFont typeface="Arial" panose="020B0604020202020204" pitchFamily="34" charset="0"/>
              <a:buChar char="•"/>
            </a:pPr>
            <a:r>
              <a:rPr lang="en-US" sz="2400"/>
              <a:t>Sore throat</a:t>
            </a:r>
          </a:p>
          <a:p>
            <a:pPr marL="285750" indent="-285750">
              <a:buFont typeface="Arial" panose="020B0604020202020204" pitchFamily="34" charset="0"/>
              <a:buChar char="•"/>
            </a:pPr>
            <a:r>
              <a:rPr lang="en-US" sz="2400"/>
              <a:t>Congestion or runny nose</a:t>
            </a:r>
          </a:p>
          <a:p>
            <a:pPr marL="285750" indent="-285750">
              <a:buFont typeface="Arial" panose="020B0604020202020204" pitchFamily="34" charset="0"/>
              <a:buChar char="•"/>
            </a:pPr>
            <a:r>
              <a:rPr lang="en-US" sz="2400"/>
              <a:t>Fatigue</a:t>
            </a:r>
          </a:p>
          <a:p>
            <a:pPr marL="285750" indent="-285750">
              <a:buFont typeface="Arial" panose="020B0604020202020204" pitchFamily="34" charset="0"/>
              <a:buChar char="•"/>
            </a:pPr>
            <a:r>
              <a:rPr lang="en-US" sz="2400"/>
              <a:t>Nausea or vomiting</a:t>
            </a:r>
          </a:p>
          <a:p>
            <a:pPr marL="285750" indent="-285750">
              <a:buFont typeface="Arial" panose="020B0604020202020204" pitchFamily="34" charset="0"/>
              <a:buChar char="•"/>
            </a:pPr>
            <a:r>
              <a:rPr lang="en-US" sz="2400"/>
              <a:t>Diarrhea</a:t>
            </a:r>
          </a:p>
          <a:p>
            <a:pPr marL="285750" indent="-285750">
              <a:buFont typeface="Arial" panose="020B0604020202020204" pitchFamily="34" charset="0"/>
              <a:buChar char="•"/>
            </a:pPr>
            <a:r>
              <a:rPr lang="en-US" sz="2400"/>
              <a:t>Muscle or body aches</a:t>
            </a:r>
          </a:p>
        </p:txBody>
      </p:sp>
    </p:spTree>
    <p:extLst>
      <p:ext uri="{BB962C8B-B14F-4D97-AF65-F5344CB8AC3E}">
        <p14:creationId xmlns:p14="http://schemas.microsoft.com/office/powerpoint/2010/main" val="2296751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Getting Ready for School</a:t>
            </a:r>
          </a:p>
        </p:txBody>
      </p:sp>
      <p:sp>
        <p:nvSpPr>
          <p:cNvPr id="3" name="Content Placeholder 2"/>
          <p:cNvSpPr>
            <a:spLocks noGrp="1"/>
          </p:cNvSpPr>
          <p:nvPr>
            <p:ph idx="1"/>
          </p:nvPr>
        </p:nvSpPr>
        <p:spPr>
          <a:xfrm>
            <a:off x="624349" y="1771470"/>
            <a:ext cx="8229600" cy="3874532"/>
          </a:xfrm>
        </p:spPr>
        <p:txBody>
          <a:bodyPr>
            <a:normAutofit fontScale="77500" lnSpcReduction="20000"/>
          </a:bodyPr>
          <a:lstStyle/>
          <a:p>
            <a:r>
              <a:rPr lang="en-US"/>
              <a:t>Students will wear their clean cloth face covering to school and wear it throughout the day.  We will provide cloth facemasks for all students and face shields for </a:t>
            </a:r>
            <a:r>
              <a:rPr lang="en-US" err="1"/>
              <a:t>prek</a:t>
            </a:r>
            <a:r>
              <a:rPr lang="en-US"/>
              <a:t>, kindergarten and some special population students.</a:t>
            </a:r>
          </a:p>
          <a:p>
            <a:r>
              <a:rPr lang="en-US"/>
              <a:t>Additional facemasks will be provided for students who need them.</a:t>
            </a:r>
          </a:p>
          <a:p>
            <a:r>
              <a:rPr lang="en-US"/>
              <a:t>Students (grades 1</a:t>
            </a:r>
            <a:r>
              <a:rPr lang="en-US" baseline="30000"/>
              <a:t>st</a:t>
            </a:r>
            <a:r>
              <a:rPr lang="en-US"/>
              <a:t> – 12</a:t>
            </a:r>
            <a:r>
              <a:rPr lang="en-US" baseline="30000"/>
              <a:t>th</a:t>
            </a:r>
            <a:r>
              <a:rPr lang="en-US"/>
              <a:t>) will be provided a computer backpack and should bring their fully charged device every day.</a:t>
            </a:r>
          </a:p>
          <a:p>
            <a:r>
              <a:rPr lang="en-US"/>
              <a:t>Uniforms are NOT required; however, students must wear school appropriate clothing.</a:t>
            </a:r>
          </a:p>
          <a:p>
            <a:pPr marL="0" indent="0">
              <a:buNone/>
            </a:pPr>
            <a:endParaRPr lang="en-US"/>
          </a:p>
        </p:txBody>
      </p:sp>
    </p:spTree>
    <p:extLst>
      <p:ext uri="{BB962C8B-B14F-4D97-AF65-F5344CB8AC3E}">
        <p14:creationId xmlns:p14="http://schemas.microsoft.com/office/powerpoint/2010/main" val="304163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50"/>
            <a:ext cx="8229600" cy="1143000"/>
          </a:xfrm>
        </p:spPr>
        <p:txBody>
          <a:bodyPr>
            <a:normAutofit/>
          </a:bodyPr>
          <a:lstStyle/>
          <a:p>
            <a:r>
              <a:rPr lang="en-US"/>
              <a:t>Hybrid Learning Schedules</a:t>
            </a:r>
          </a:p>
        </p:txBody>
      </p:sp>
      <p:sp>
        <p:nvSpPr>
          <p:cNvPr id="3" name="Content Placeholder 2"/>
          <p:cNvSpPr>
            <a:spLocks noGrp="1"/>
          </p:cNvSpPr>
          <p:nvPr>
            <p:ph idx="1"/>
          </p:nvPr>
        </p:nvSpPr>
        <p:spPr>
          <a:xfrm>
            <a:off x="457200" y="1364225"/>
            <a:ext cx="8229600" cy="4525963"/>
          </a:xfrm>
        </p:spPr>
        <p:txBody>
          <a:bodyPr>
            <a:normAutofit fontScale="92500" lnSpcReduction="20000"/>
          </a:bodyPr>
          <a:lstStyle/>
          <a:p>
            <a:r>
              <a:rPr lang="en-US"/>
              <a:t>Students will be in school two or four days per week depending on their assignment</a:t>
            </a:r>
          </a:p>
          <a:p>
            <a:r>
              <a:rPr lang="en-US"/>
              <a:t>Most students will attend school two days per week</a:t>
            </a:r>
          </a:p>
          <a:p>
            <a:r>
              <a:rPr lang="en-US"/>
              <a:t>Only Preschool and special populations of students will attend four days per week</a:t>
            </a:r>
          </a:p>
          <a:p>
            <a:r>
              <a:rPr lang="en-US"/>
              <a:t>Students will be in Remote Learning or independent study on the other days</a:t>
            </a:r>
          </a:p>
          <a:p>
            <a:r>
              <a:rPr lang="en-US"/>
              <a:t>Parents may request to change their child’s assigned days by calling the Office of School Choice and Enrollment at 216.838.3675</a:t>
            </a:r>
          </a:p>
        </p:txBody>
      </p:sp>
    </p:spTree>
    <p:extLst>
      <p:ext uri="{BB962C8B-B14F-4D97-AF65-F5344CB8AC3E}">
        <p14:creationId xmlns:p14="http://schemas.microsoft.com/office/powerpoint/2010/main" val="416469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597137"/>
          </a:xfrm>
        </p:spPr>
        <p:txBody>
          <a:bodyPr>
            <a:normAutofit fontScale="90000"/>
          </a:bodyPr>
          <a:lstStyle/>
          <a:p>
            <a:r>
              <a:rPr lang="en-US"/>
              <a:t>Sample Student Schedules</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a:p>
          <a:p>
            <a:pPr marL="0" indent="0">
              <a:buNone/>
            </a:pPr>
            <a:r>
              <a:rPr lang="en-US"/>
              <a:t>	</a:t>
            </a:r>
            <a:endParaRPr lang="en-US">
              <a:solidFill>
                <a:srgbClr val="FF0000"/>
              </a:solidFill>
            </a:endParaRPr>
          </a:p>
        </p:txBody>
      </p:sp>
      <p:pic>
        <p:nvPicPr>
          <p:cNvPr id="4" name="Picture 4" descr="Table&#10;&#10;Description automatically generated">
            <a:extLst>
              <a:ext uri="{FF2B5EF4-FFF2-40B4-BE49-F238E27FC236}">
                <a16:creationId xmlns:a16="http://schemas.microsoft.com/office/drawing/2014/main" xmlns="" id="{97D73984-B9C0-4DE9-A3FF-7B96EC12A9B7}"/>
              </a:ext>
            </a:extLst>
          </p:cNvPr>
          <p:cNvPicPr>
            <a:picLocks noChangeAspect="1"/>
          </p:cNvPicPr>
          <p:nvPr/>
        </p:nvPicPr>
        <p:blipFill>
          <a:blip r:embed="rId3"/>
          <a:stretch>
            <a:fillRect/>
          </a:stretch>
        </p:blipFill>
        <p:spPr>
          <a:xfrm>
            <a:off x="1234897" y="1340038"/>
            <a:ext cx="5746520" cy="4776946"/>
          </a:xfrm>
          <a:prstGeom prst="rect">
            <a:avLst/>
          </a:prstGeom>
        </p:spPr>
      </p:pic>
    </p:spTree>
    <p:extLst>
      <p:ext uri="{BB962C8B-B14F-4D97-AF65-F5344CB8AC3E}">
        <p14:creationId xmlns:p14="http://schemas.microsoft.com/office/powerpoint/2010/main" val="3245015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7281"/>
            <a:ext cx="8229600" cy="597137"/>
          </a:xfrm>
        </p:spPr>
        <p:txBody>
          <a:bodyPr>
            <a:normAutofit fontScale="90000"/>
          </a:bodyPr>
          <a:lstStyle/>
          <a:p>
            <a:r>
              <a:rPr lang="en-US"/>
              <a:t>Sample Student Schedules</a:t>
            </a:r>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a:p>
          <a:p>
            <a:pPr marL="0" indent="0">
              <a:buNone/>
            </a:pPr>
            <a:r>
              <a:rPr lang="en-US"/>
              <a:t>	</a:t>
            </a:r>
            <a:endParaRPr lang="en-US">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1608A62F-1931-4EDA-B2C1-C8B46C4D7EB2}"/>
              </a:ext>
            </a:extLst>
          </p:cNvPr>
          <p:cNvPicPr>
            <a:picLocks noChangeAspect="1"/>
          </p:cNvPicPr>
          <p:nvPr/>
        </p:nvPicPr>
        <p:blipFill>
          <a:blip r:embed="rId3"/>
          <a:stretch>
            <a:fillRect/>
          </a:stretch>
        </p:blipFill>
        <p:spPr>
          <a:xfrm>
            <a:off x="1973826" y="1460000"/>
            <a:ext cx="4731774" cy="4792438"/>
          </a:xfrm>
          <a:prstGeom prst="rect">
            <a:avLst/>
          </a:prstGeom>
        </p:spPr>
      </p:pic>
    </p:spTree>
    <p:extLst>
      <p:ext uri="{BB962C8B-B14F-4D97-AF65-F5344CB8AC3E}">
        <p14:creationId xmlns:p14="http://schemas.microsoft.com/office/powerpoint/2010/main" val="298811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63C09F-110C-4215-B76C-CCBC2FA914E7}"/>
              </a:ext>
            </a:extLst>
          </p:cNvPr>
          <p:cNvSpPr>
            <a:spLocks noGrp="1"/>
          </p:cNvSpPr>
          <p:nvPr>
            <p:ph type="title"/>
          </p:nvPr>
        </p:nvSpPr>
        <p:spPr>
          <a:xfrm>
            <a:off x="526026" y="599103"/>
            <a:ext cx="8229600" cy="1143000"/>
          </a:xfrm>
        </p:spPr>
        <p:txBody>
          <a:bodyPr/>
          <a:lstStyle/>
          <a:p>
            <a:r>
              <a:rPr lang="en-US" dirty="0"/>
              <a:t>Health &amp; Safety</a:t>
            </a:r>
          </a:p>
        </p:txBody>
      </p:sp>
      <p:sp>
        <p:nvSpPr>
          <p:cNvPr id="3" name="Content Placeholder 2"/>
          <p:cNvSpPr>
            <a:spLocks noGrp="1"/>
          </p:cNvSpPr>
          <p:nvPr>
            <p:ph idx="1"/>
          </p:nvPr>
        </p:nvSpPr>
        <p:spPr>
          <a:xfrm>
            <a:off x="526026" y="1600200"/>
            <a:ext cx="8229600" cy="4525963"/>
          </a:xfrm>
        </p:spPr>
        <p:txBody>
          <a:bodyPr>
            <a:normAutofit fontScale="85000" lnSpcReduction="20000"/>
          </a:bodyPr>
          <a:lstStyle/>
          <a:p>
            <a:r>
              <a:rPr lang="en-US"/>
              <a:t>CMSD continues to follow recommendations of medical and health experts</a:t>
            </a:r>
          </a:p>
          <a:p>
            <a:r>
              <a:rPr lang="en-US"/>
              <a:t>Temperature checkpoints and hand sanitizing stations are in place at all school buildings</a:t>
            </a:r>
          </a:p>
          <a:p>
            <a:r>
              <a:rPr lang="en-US"/>
              <a:t>Social distancing, defined as 6 feet between people, will be maintained at all times</a:t>
            </a:r>
          </a:p>
          <a:p>
            <a:r>
              <a:rPr lang="en-US"/>
              <a:t>Capacity on buses and in classrooms is limited to ensure fewer students are using the space at the same time</a:t>
            </a:r>
          </a:p>
          <a:p>
            <a:r>
              <a:rPr lang="en-US"/>
              <a:t>Classrooms, other areas of the school and buses will be cleaned and sanitized regularly between use</a:t>
            </a:r>
          </a:p>
          <a:p>
            <a:pPr marL="0" indent="0">
              <a:buNone/>
            </a:pPr>
            <a:r>
              <a:rPr lang="en-US"/>
              <a:t>	</a:t>
            </a:r>
          </a:p>
        </p:txBody>
      </p:sp>
    </p:spTree>
    <p:extLst>
      <p:ext uri="{BB962C8B-B14F-4D97-AF65-F5344CB8AC3E}">
        <p14:creationId xmlns:p14="http://schemas.microsoft.com/office/powerpoint/2010/main" val="3776384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9392" y="568187"/>
            <a:ext cx="8229600" cy="808973"/>
          </a:xfrm>
        </p:spPr>
        <p:txBody>
          <a:bodyPr>
            <a:normAutofit/>
          </a:bodyPr>
          <a:lstStyle/>
          <a:p>
            <a:r>
              <a:rPr lang="en-US"/>
              <a:t>What Students Can Expect</a:t>
            </a:r>
          </a:p>
        </p:txBody>
      </p:sp>
      <p:sp>
        <p:nvSpPr>
          <p:cNvPr id="3" name="Content Placeholder 2"/>
          <p:cNvSpPr>
            <a:spLocks noGrp="1"/>
          </p:cNvSpPr>
          <p:nvPr>
            <p:ph idx="1"/>
          </p:nvPr>
        </p:nvSpPr>
        <p:spPr>
          <a:xfrm>
            <a:off x="457200" y="974069"/>
            <a:ext cx="8229600" cy="4464788"/>
          </a:xfrm>
        </p:spPr>
        <p:txBody>
          <a:bodyPr vert="horz" lIns="91440" tIns="45720" rIns="91440" bIns="45720" rtlCol="0" anchor="t">
            <a:noAutofit/>
          </a:bodyPr>
          <a:lstStyle/>
          <a:p>
            <a:pPr marL="0" indent="0">
              <a:buNone/>
            </a:pPr>
            <a:endParaRPr lang="en-US" sz="2000" dirty="0">
              <a:cs typeface="Calibri"/>
            </a:endParaRPr>
          </a:p>
          <a:p>
            <a:r>
              <a:rPr lang="en-US" sz="2000" dirty="0">
                <a:solidFill>
                  <a:srgbClr val="000000"/>
                </a:solidFill>
                <a:latin typeface="Work Sans"/>
              </a:rPr>
              <a:t>High-quality instruction aligned to content, curriculum and method of delivery</a:t>
            </a:r>
            <a:endParaRPr lang="en-US" sz="2000" dirty="0">
              <a:solidFill>
                <a:srgbClr val="000000"/>
              </a:solidFill>
              <a:latin typeface="Calibri"/>
              <a:cs typeface="Calibri"/>
            </a:endParaRPr>
          </a:p>
          <a:p>
            <a:r>
              <a:rPr lang="en-US" sz="2000" dirty="0">
                <a:solidFill>
                  <a:srgbClr val="000000"/>
                </a:solidFill>
                <a:latin typeface="Work Sans"/>
              </a:rPr>
              <a:t>One-to-one technology</a:t>
            </a:r>
            <a:endParaRPr lang="en-US" sz="2000" dirty="0">
              <a:solidFill>
                <a:srgbClr val="000000"/>
              </a:solidFill>
              <a:latin typeface="Calibri"/>
              <a:cs typeface="Calibri"/>
            </a:endParaRPr>
          </a:p>
          <a:p>
            <a:r>
              <a:rPr lang="en-US" sz="2000" dirty="0">
                <a:solidFill>
                  <a:srgbClr val="000000"/>
                </a:solidFill>
                <a:latin typeface="Work Sans"/>
              </a:rPr>
              <a:t>Prepackaged</a:t>
            </a:r>
            <a:r>
              <a:rPr lang="en-US" sz="2000" b="0" i="0" dirty="0">
                <a:solidFill>
                  <a:srgbClr val="000000"/>
                </a:solidFill>
                <a:effectLst/>
                <a:latin typeface="Work Sans"/>
              </a:rPr>
              <a:t> meals to reduce food service lines.</a:t>
            </a:r>
            <a:endParaRPr lang="en-US" sz="2000">
              <a:cs typeface="Calibri"/>
            </a:endParaRPr>
          </a:p>
          <a:p>
            <a:pPr algn="l">
              <a:buFont typeface="Arial" panose="020B0604020202020204" pitchFamily="34" charset="0"/>
              <a:buChar char="•"/>
            </a:pPr>
            <a:r>
              <a:rPr lang="en-US" sz="2000" b="0" i="0" dirty="0">
                <a:solidFill>
                  <a:srgbClr val="000000"/>
                </a:solidFill>
                <a:effectLst/>
                <a:latin typeface="Work Sans"/>
              </a:rPr>
              <a:t>Eating breakfast and lunch in classrooms to avoid large gatherings in the cafeteria.</a:t>
            </a:r>
          </a:p>
          <a:p>
            <a:pPr>
              <a:buFont typeface="Arial" panose="020B0604020202020204" pitchFamily="34" charset="0"/>
              <a:buChar char="•"/>
            </a:pPr>
            <a:r>
              <a:rPr lang="en-US" sz="2000" b="0" i="0" dirty="0">
                <a:solidFill>
                  <a:srgbClr val="000000"/>
                </a:solidFill>
                <a:effectLst/>
                <a:latin typeface="Work Sans"/>
              </a:rPr>
              <a:t>Monitoring by a school nurse </a:t>
            </a:r>
            <a:r>
              <a:rPr lang="en-US" sz="2000" dirty="0">
                <a:solidFill>
                  <a:srgbClr val="000000"/>
                </a:solidFill>
                <a:latin typeface="Work Sans"/>
              </a:rPr>
              <a:t>or health aide when</a:t>
            </a:r>
            <a:r>
              <a:rPr lang="en-US" sz="2000" b="0" i="0" dirty="0">
                <a:solidFill>
                  <a:srgbClr val="000000"/>
                </a:solidFill>
                <a:effectLst/>
                <a:latin typeface="Work Sans"/>
              </a:rPr>
              <a:t> exhibiting symptoms until picked up from school.</a:t>
            </a:r>
          </a:p>
          <a:p>
            <a:pPr algn="l">
              <a:buFont typeface="Arial" panose="020B0604020202020204" pitchFamily="34" charset="0"/>
              <a:buChar char="•"/>
            </a:pPr>
            <a:r>
              <a:rPr lang="en-US" sz="2000" b="0" i="0" dirty="0">
                <a:solidFill>
                  <a:srgbClr val="000000"/>
                </a:solidFill>
                <a:effectLst/>
                <a:latin typeface="Work Sans"/>
              </a:rPr>
              <a:t>Access to a designated Care </a:t>
            </a:r>
            <a:r>
              <a:rPr lang="en-US" sz="2000" dirty="0">
                <a:solidFill>
                  <a:srgbClr val="000000"/>
                </a:solidFill>
                <a:latin typeface="Work Sans"/>
              </a:rPr>
              <a:t>Clinic</a:t>
            </a:r>
            <a:r>
              <a:rPr lang="en-US" sz="2000" b="0" i="0" dirty="0">
                <a:solidFill>
                  <a:srgbClr val="000000"/>
                </a:solidFill>
                <a:effectLst/>
                <a:latin typeface="Work Sans"/>
              </a:rPr>
              <a:t> while waiting to be picked up</a:t>
            </a:r>
            <a:r>
              <a:rPr lang="en-US" sz="2000" dirty="0">
                <a:solidFill>
                  <a:srgbClr val="000000"/>
                </a:solidFill>
                <a:latin typeface="Work Sans"/>
              </a:rPr>
              <a:t>.</a:t>
            </a:r>
            <a:endParaRPr lang="en-US" sz="2000" b="0" i="0" dirty="0">
              <a:solidFill>
                <a:srgbClr val="000000"/>
              </a:solidFill>
              <a:effectLst/>
              <a:latin typeface="Work Sans"/>
            </a:endParaRPr>
          </a:p>
          <a:p>
            <a:pPr algn="l">
              <a:buFont typeface="Arial" panose="020B0604020202020204" pitchFamily="34" charset="0"/>
              <a:buChar char="•"/>
            </a:pPr>
            <a:r>
              <a:rPr lang="en-US" sz="2000" dirty="0">
                <a:solidFill>
                  <a:srgbClr val="000000"/>
                </a:solidFill>
                <a:latin typeface="Work Sans"/>
              </a:rPr>
              <a:t>Students should stay home for a full 24 hours after the fever or symptoms subside.</a:t>
            </a:r>
            <a:endParaRPr lang="en-US" sz="2000" b="0" i="0" dirty="0">
              <a:solidFill>
                <a:srgbClr val="000000"/>
              </a:solidFill>
              <a:effectLst/>
              <a:latin typeface="Work Sans"/>
            </a:endParaRPr>
          </a:p>
          <a:p>
            <a:pPr algn="l">
              <a:buFont typeface="Arial" panose="020B0604020202020204" pitchFamily="34" charset="0"/>
              <a:buChar char="•"/>
            </a:pPr>
            <a:r>
              <a:rPr lang="en-US" sz="2000" b="0" i="0" dirty="0">
                <a:solidFill>
                  <a:srgbClr val="000000"/>
                </a:solidFill>
                <a:effectLst/>
                <a:latin typeface="Work Sans"/>
              </a:rPr>
              <a:t>Access to a COVID-19 Hotline for any questions or concerns, 216.838.WELL (9355).</a:t>
            </a:r>
          </a:p>
          <a:p>
            <a:pPr marL="0" indent="0">
              <a:buNone/>
            </a:pPr>
            <a:endParaRPr lang="en-US"/>
          </a:p>
        </p:txBody>
      </p:sp>
    </p:spTree>
    <p:extLst>
      <p:ext uri="{BB962C8B-B14F-4D97-AF65-F5344CB8AC3E}">
        <p14:creationId xmlns:p14="http://schemas.microsoft.com/office/powerpoint/2010/main" val="421320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98354"/>
          </a:xfrm>
        </p:spPr>
        <p:txBody>
          <a:bodyPr>
            <a:normAutofit fontScale="90000"/>
          </a:bodyPr>
          <a:lstStyle/>
          <a:p>
            <a:r>
              <a:rPr lang="en-US"/>
              <a:t>Welcome Back!</a:t>
            </a:r>
          </a:p>
        </p:txBody>
      </p:sp>
      <p:sp>
        <p:nvSpPr>
          <p:cNvPr id="3" name="Content Placeholder 2"/>
          <p:cNvSpPr>
            <a:spLocks noGrp="1"/>
          </p:cNvSpPr>
          <p:nvPr>
            <p:ph idx="1"/>
          </p:nvPr>
        </p:nvSpPr>
        <p:spPr>
          <a:xfrm>
            <a:off x="575187" y="1624232"/>
            <a:ext cx="8229600" cy="4078478"/>
          </a:xfrm>
        </p:spPr>
        <p:txBody>
          <a:bodyPr>
            <a:noAutofit/>
          </a:bodyPr>
          <a:lstStyle/>
          <a:p>
            <a:pPr marL="0" indent="0">
              <a:buNone/>
            </a:pPr>
            <a:r>
              <a:rPr lang="en-US" sz="2000" dirty="0"/>
              <a:t>This is an informative session to highlight safety protocols and procedures expected for hybrid learning.</a:t>
            </a:r>
          </a:p>
          <a:p>
            <a:r>
              <a:rPr lang="en-US" sz="2000" dirty="0"/>
              <a:t>Please mute your microphones.</a:t>
            </a:r>
          </a:p>
          <a:p>
            <a:r>
              <a:rPr lang="en-US" sz="2000" dirty="0"/>
              <a:t>The meeting is being recorded for families who cannot attend, and a copy of this recording will be placed on our website.</a:t>
            </a:r>
          </a:p>
          <a:p>
            <a:r>
              <a:rPr lang="en-US" sz="2000" dirty="0"/>
              <a:t>If you have questions during the presentation, please place them in the chat. </a:t>
            </a:r>
          </a:p>
          <a:p>
            <a:r>
              <a:rPr lang="en-US" sz="2000" dirty="0"/>
              <a:t>We will have a question/answer session at the end of the presentation.</a:t>
            </a:r>
          </a:p>
          <a:p>
            <a:r>
              <a:rPr lang="en-US" sz="2000" dirty="0"/>
              <a:t>If you are calling in, please email </a:t>
            </a:r>
            <a:r>
              <a:rPr lang="en-US" sz="2000" i="1" dirty="0" smtClean="0">
                <a:hlinkClick r:id="rId3"/>
              </a:rPr>
              <a:t>timothy.primus@clevelandmetroschools.org</a:t>
            </a:r>
            <a:r>
              <a:rPr lang="en-US" sz="2000" i="1" dirty="0" smtClean="0"/>
              <a:t>, </a:t>
            </a:r>
            <a:r>
              <a:rPr lang="en-US" sz="2000" dirty="0" smtClean="0"/>
              <a:t>and </a:t>
            </a:r>
            <a:r>
              <a:rPr lang="en-US" sz="2000" dirty="0"/>
              <a:t>we will respond within 48 hours.</a:t>
            </a:r>
          </a:p>
          <a:p>
            <a:pPr marL="0" indent="0">
              <a:buNone/>
            </a:pP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en-US"/>
              <a:t>What Families Can Expect</a:t>
            </a:r>
          </a:p>
        </p:txBody>
      </p:sp>
      <p:sp>
        <p:nvSpPr>
          <p:cNvPr id="3" name="Content Placeholder 2"/>
          <p:cNvSpPr>
            <a:spLocks noGrp="1"/>
          </p:cNvSpPr>
          <p:nvPr>
            <p:ph idx="1"/>
          </p:nvPr>
        </p:nvSpPr>
        <p:spPr>
          <a:xfrm>
            <a:off x="457200" y="1415846"/>
            <a:ext cx="8229600" cy="4279318"/>
          </a:xfrm>
        </p:spPr>
        <p:txBody>
          <a:bodyPr>
            <a:normAutofit fontScale="85000" lnSpcReduction="20000"/>
          </a:bodyPr>
          <a:lstStyle/>
          <a:p>
            <a:pPr marL="0" indent="0" algn="l">
              <a:buNone/>
            </a:pPr>
            <a:endParaRPr lang="en-US" b="0" i="0">
              <a:solidFill>
                <a:srgbClr val="000000"/>
              </a:solidFill>
              <a:effectLst/>
              <a:latin typeface="Work Sans"/>
            </a:endParaRPr>
          </a:p>
          <a:p>
            <a:pPr algn="l">
              <a:buFont typeface="Arial" panose="020B0604020202020204" pitchFamily="34" charset="0"/>
              <a:buChar char="•"/>
            </a:pPr>
            <a:r>
              <a:rPr lang="en-US" b="0" i="0">
                <a:solidFill>
                  <a:srgbClr val="000000"/>
                </a:solidFill>
                <a:effectLst/>
                <a:latin typeface="Work Sans"/>
              </a:rPr>
              <a:t>Social distancing when their child is on a school bus, in a classroom, during breakfast, lunch, recess and other times in school facilities</a:t>
            </a:r>
          </a:p>
          <a:p>
            <a:pPr algn="l">
              <a:buFont typeface="Arial" panose="020B0604020202020204" pitchFamily="34" charset="0"/>
              <a:buChar char="•"/>
            </a:pPr>
            <a:r>
              <a:rPr lang="en-US" b="0" i="0">
                <a:solidFill>
                  <a:srgbClr val="000000"/>
                </a:solidFill>
                <a:effectLst/>
                <a:latin typeface="Work Sans"/>
              </a:rPr>
              <a:t>Altered school and bus schedules due to decreased capacity</a:t>
            </a:r>
          </a:p>
          <a:p>
            <a:pPr algn="l">
              <a:buFont typeface="Arial" panose="020B0604020202020204" pitchFamily="34" charset="0"/>
              <a:buChar char="•"/>
            </a:pPr>
            <a:r>
              <a:rPr lang="en-US" b="0" i="0">
                <a:solidFill>
                  <a:srgbClr val="000000"/>
                </a:solidFill>
                <a:effectLst/>
                <a:latin typeface="Work Sans"/>
              </a:rPr>
              <a:t>Required face coverings for students and parents in accordance with state and local guidance</a:t>
            </a:r>
          </a:p>
          <a:p>
            <a:pPr marL="742950" lvl="1" indent="-285750" algn="l">
              <a:buFont typeface="Arial" panose="020B0604020202020204" pitchFamily="34" charset="0"/>
              <a:buChar char="•"/>
            </a:pPr>
            <a:r>
              <a:rPr lang="en-US" b="0" i="0">
                <a:solidFill>
                  <a:srgbClr val="000000"/>
                </a:solidFill>
                <a:effectLst/>
                <a:latin typeface="Work Sans"/>
              </a:rPr>
              <a:t>A limited number will be provided to each student</a:t>
            </a:r>
          </a:p>
          <a:p>
            <a:pPr marL="742950" lvl="1" indent="-285750" algn="l">
              <a:buFont typeface="Arial" panose="020B0604020202020204" pitchFamily="34" charset="0"/>
              <a:buChar char="•"/>
            </a:pPr>
            <a:r>
              <a:rPr lang="en-US" b="0" i="0">
                <a:solidFill>
                  <a:srgbClr val="000000"/>
                </a:solidFill>
                <a:effectLst/>
                <a:latin typeface="Work Sans"/>
              </a:rPr>
              <a:t>Parents/caregivers/visitors will be provided masks as needed</a:t>
            </a:r>
          </a:p>
          <a:p>
            <a:pPr marL="0" indent="0">
              <a:buNone/>
            </a:pPr>
            <a:endParaRPr lang="en-US"/>
          </a:p>
        </p:txBody>
      </p:sp>
    </p:spTree>
    <p:extLst>
      <p:ext uri="{BB962C8B-B14F-4D97-AF65-F5344CB8AC3E}">
        <p14:creationId xmlns:p14="http://schemas.microsoft.com/office/powerpoint/2010/main" val="285072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en-US"/>
              <a:t>What Families Can Expect</a:t>
            </a:r>
          </a:p>
        </p:txBody>
      </p:sp>
      <p:sp>
        <p:nvSpPr>
          <p:cNvPr id="3" name="Content Placeholder 2"/>
          <p:cNvSpPr>
            <a:spLocks noGrp="1"/>
          </p:cNvSpPr>
          <p:nvPr>
            <p:ph idx="1"/>
          </p:nvPr>
        </p:nvSpPr>
        <p:spPr>
          <a:xfrm>
            <a:off x="457200" y="1622324"/>
            <a:ext cx="8229600" cy="4072840"/>
          </a:xfrm>
        </p:spPr>
        <p:txBody>
          <a:bodyPr>
            <a:normAutofit fontScale="92500" lnSpcReduction="10000"/>
          </a:bodyPr>
          <a:lstStyle/>
          <a:p>
            <a:r>
              <a:rPr lang="en-US"/>
              <a:t>Two-way communication (phone calls, text messages, virtual meetings, and email)</a:t>
            </a:r>
          </a:p>
          <a:p>
            <a:r>
              <a:rPr lang="en-US"/>
              <a:t>Newsletter, updates via website and social media</a:t>
            </a:r>
          </a:p>
          <a:p>
            <a:r>
              <a:rPr lang="en-US"/>
              <a:t>Virtual Family Engagement activities</a:t>
            </a:r>
          </a:p>
          <a:p>
            <a:r>
              <a:rPr lang="en-US"/>
              <a:t>Virtual SPO/PAC/PCO meetings</a:t>
            </a:r>
          </a:p>
          <a:p>
            <a:r>
              <a:rPr lang="en-US"/>
              <a:t>Virtual or Phone Parent/teacher conferences</a:t>
            </a:r>
          </a:p>
          <a:p>
            <a:r>
              <a:rPr lang="en-US" b="0" i="0">
                <a:solidFill>
                  <a:srgbClr val="000000"/>
                </a:solidFill>
                <a:effectLst/>
                <a:latin typeface="Work Sans"/>
              </a:rPr>
              <a:t>Access to a COVID-19 Hotline for any questions or concerns, 216.838.WELL (9355)</a:t>
            </a:r>
          </a:p>
          <a:p>
            <a:pPr marL="0" indent="0">
              <a:buNone/>
            </a:pPr>
            <a:endParaRPr lang="en-US"/>
          </a:p>
        </p:txBody>
      </p:sp>
    </p:spTree>
    <p:extLst>
      <p:ext uri="{BB962C8B-B14F-4D97-AF65-F5344CB8AC3E}">
        <p14:creationId xmlns:p14="http://schemas.microsoft.com/office/powerpoint/2010/main" val="1682828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School Supplies and Materials</a:t>
            </a:r>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fontScale="85000" lnSpcReduction="20000"/>
          </a:bodyPr>
          <a:lstStyle/>
          <a:p>
            <a:pPr marL="0" indent="0">
              <a:buNone/>
            </a:pPr>
            <a:r>
              <a:rPr lang="en-US" dirty="0" smtClean="0"/>
              <a:t>The school will supply students with:</a:t>
            </a:r>
          </a:p>
          <a:p>
            <a:r>
              <a:rPr lang="en-US" dirty="0" smtClean="0">
                <a:cs typeface="Calibri"/>
              </a:rPr>
              <a:t>A backpack with a sleeve for their device</a:t>
            </a:r>
          </a:p>
          <a:p>
            <a:r>
              <a:rPr lang="en-US" dirty="0" smtClean="0">
                <a:cs typeface="Calibri"/>
              </a:rPr>
              <a:t>Three cloths masks</a:t>
            </a:r>
          </a:p>
          <a:p>
            <a:r>
              <a:rPr lang="en-US" dirty="0" smtClean="0">
                <a:cs typeface="Calibri"/>
              </a:rPr>
              <a:t>Bottled water</a:t>
            </a:r>
          </a:p>
          <a:p>
            <a:endParaRPr lang="en-US" dirty="0" smtClean="0">
              <a:cs typeface="Calibri"/>
            </a:endParaRPr>
          </a:p>
          <a:p>
            <a:pPr marL="0" indent="0">
              <a:buNone/>
            </a:pPr>
            <a:r>
              <a:rPr lang="en-US" dirty="0" smtClean="0">
                <a:cs typeface="Calibri"/>
              </a:rPr>
              <a:t>Students should bring daily:</a:t>
            </a:r>
          </a:p>
          <a:p>
            <a:r>
              <a:rPr lang="en-US" dirty="0" smtClean="0">
                <a:cs typeface="Calibri"/>
              </a:rPr>
              <a:t>Their district provided laptop (fully charged)</a:t>
            </a:r>
          </a:p>
          <a:p>
            <a:r>
              <a:rPr lang="en-US" dirty="0" smtClean="0">
                <a:cs typeface="Calibri"/>
              </a:rPr>
              <a:t>Writing utensils and notebooks</a:t>
            </a:r>
          </a:p>
          <a:p>
            <a:r>
              <a:rPr lang="en-US" dirty="0" smtClean="0">
                <a:cs typeface="Calibri"/>
              </a:rPr>
              <a:t>Headphones to be used with laptops</a:t>
            </a:r>
            <a:endParaRPr lang="en-US" dirty="0">
              <a:cs typeface="Calibri"/>
            </a:endParaRPr>
          </a:p>
        </p:txBody>
      </p:sp>
    </p:spTree>
    <p:extLst>
      <p:ext uri="{BB962C8B-B14F-4D97-AF65-F5344CB8AC3E}">
        <p14:creationId xmlns:p14="http://schemas.microsoft.com/office/powerpoint/2010/main" val="2823127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fontScale="90000"/>
          </a:bodyPr>
          <a:lstStyle/>
          <a:p>
            <a:r>
              <a:rPr lang="en-US"/>
              <a:t>Supporting Your Scholar’s Hybrid Learning</a:t>
            </a:r>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62500" lnSpcReduction="20000"/>
          </a:bodyPr>
          <a:lstStyle/>
          <a:p>
            <a:r>
              <a:rPr lang="en-US"/>
              <a:t>Get back into the routine of going back to school in-person, i.e. making bed, grooming, dressing for school, etc. </a:t>
            </a:r>
          </a:p>
          <a:p>
            <a:r>
              <a:rPr lang="en-US"/>
              <a:t>School uniforms are NOT required, but scholars should wear school appropriate clothing during hybrid and remote learning.</a:t>
            </a:r>
          </a:p>
          <a:p>
            <a:r>
              <a:rPr lang="en-US"/>
              <a:t>Create a schedule with your child and make a commitment to stick with it.</a:t>
            </a:r>
          </a:p>
          <a:p>
            <a:r>
              <a:rPr lang="en-US"/>
              <a:t>Structure and routine can greatly help your child from falling behind with assignments. </a:t>
            </a:r>
          </a:p>
          <a:p>
            <a:r>
              <a:rPr lang="en-US"/>
              <a:t>Discuss your family’s schedule and identify the best times for learning and instruction, as well as family-oriented physical activity, such as walks outside. </a:t>
            </a:r>
          </a:p>
          <a:p>
            <a:r>
              <a:rPr lang="en-US"/>
              <a:t>Use a family calendar or other visuals to keep track of in-person and remote days, deadlines and assignments.</a:t>
            </a:r>
          </a:p>
        </p:txBody>
      </p:sp>
    </p:spTree>
    <p:extLst>
      <p:ext uri="{BB962C8B-B14F-4D97-AF65-F5344CB8AC3E}">
        <p14:creationId xmlns:p14="http://schemas.microsoft.com/office/powerpoint/2010/main" val="3265706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fontScale="90000"/>
          </a:bodyPr>
          <a:lstStyle/>
          <a:p>
            <a:r>
              <a:rPr lang="en-US"/>
              <a:t>Supporting Your Scholar’s Social Emotional Wellness </a:t>
            </a:r>
          </a:p>
        </p:txBody>
      </p:sp>
      <p:sp>
        <p:nvSpPr>
          <p:cNvPr id="3" name="Content Placeholder 2"/>
          <p:cNvSpPr>
            <a:spLocks noGrp="1"/>
          </p:cNvSpPr>
          <p:nvPr>
            <p:ph idx="1"/>
          </p:nvPr>
        </p:nvSpPr>
        <p:spPr>
          <a:xfrm>
            <a:off x="457200" y="2018710"/>
            <a:ext cx="8229600" cy="4077584"/>
          </a:xfrm>
        </p:spPr>
        <p:txBody>
          <a:bodyPr>
            <a:normAutofit/>
          </a:bodyPr>
          <a:lstStyle/>
          <a:p>
            <a:r>
              <a:rPr lang="en-US" sz="2400"/>
              <a:t>Watch for behavior changes in your child (e.g., excessive crying or irritation, excessive worry or sadness, unhealthy eating or sleeping habits, difficulty concentrating), which may be signs of your child struggling with stress and anxiety.</a:t>
            </a:r>
          </a:p>
          <a:p>
            <a:r>
              <a:rPr lang="en-US" sz="2400"/>
              <a:t>Ask how your child is feeling and communicate that what they may be feeling is normal.</a:t>
            </a:r>
          </a:p>
          <a:p>
            <a:r>
              <a:rPr lang="en-US" sz="2400"/>
              <a:t>Identify opportunities for your child to be physically active during hybrid/virtual/at-home learning.</a:t>
            </a:r>
          </a:p>
          <a:p>
            <a:r>
              <a:rPr lang="en-US" sz="2400"/>
              <a:t>Reach out to school staff for support.</a:t>
            </a:r>
          </a:p>
          <a:p>
            <a:endParaRPr lang="en-US"/>
          </a:p>
        </p:txBody>
      </p:sp>
    </p:spTree>
    <p:extLst>
      <p:ext uri="{BB962C8B-B14F-4D97-AF65-F5344CB8AC3E}">
        <p14:creationId xmlns:p14="http://schemas.microsoft.com/office/powerpoint/2010/main" val="2850262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lstStyle/>
          <a:p>
            <a:r>
              <a:rPr lang="en-US"/>
              <a:t>Meal Distribution</a:t>
            </a:r>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fontScale="92500"/>
          </a:bodyPr>
          <a:lstStyle/>
          <a:p>
            <a:pPr marL="0" indent="0">
              <a:buNone/>
            </a:pPr>
            <a:r>
              <a:rPr lang="en-US" dirty="0"/>
              <a:t>John Marshall is a high school distribution location.</a:t>
            </a:r>
          </a:p>
          <a:p>
            <a:pPr marL="0" indent="0">
              <a:buNone/>
            </a:pPr>
            <a:r>
              <a:rPr lang="en-US" dirty="0"/>
              <a:t>Every Tuesday from 10:00 am to 2:30 pm at the</a:t>
            </a:r>
          </a:p>
          <a:p>
            <a:pPr marL="0" indent="0">
              <a:buNone/>
            </a:pPr>
            <a:r>
              <a:rPr lang="en-US" dirty="0"/>
              <a:t>cafeteria food can be picked up that covers a week</a:t>
            </a:r>
          </a:p>
          <a:p>
            <a:pPr marL="0" indent="0">
              <a:buNone/>
            </a:pPr>
            <a:r>
              <a:rPr lang="en-US" dirty="0"/>
              <a:t>worth of time.</a:t>
            </a:r>
          </a:p>
          <a:p>
            <a:pPr marL="0" indent="0">
              <a:buNone/>
            </a:pPr>
            <a:endParaRPr lang="en-US" dirty="0"/>
          </a:p>
          <a:p>
            <a:pPr marL="0" indent="0">
              <a:buNone/>
            </a:pPr>
            <a:r>
              <a:rPr lang="en-US" dirty="0"/>
              <a:t>All elementary schools distribute everyday except</a:t>
            </a:r>
          </a:p>
          <a:p>
            <a:pPr marL="0" indent="0">
              <a:buNone/>
            </a:pPr>
            <a:r>
              <a:rPr lang="en-US" dirty="0"/>
              <a:t>Tuesdays.</a:t>
            </a:r>
            <a:r>
              <a:rPr lang="en-US" dirty="0"/>
              <a:t>	</a:t>
            </a:r>
            <a:endParaRPr lang="en-US" dirty="0">
              <a:cs typeface="Calibri"/>
            </a:endParaRPr>
          </a:p>
        </p:txBody>
      </p:sp>
    </p:spTree>
    <p:extLst>
      <p:ext uri="{BB962C8B-B14F-4D97-AF65-F5344CB8AC3E}">
        <p14:creationId xmlns:p14="http://schemas.microsoft.com/office/powerpoint/2010/main" val="1812080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Transportation</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RTA passes will be distributed to students</a:t>
            </a:r>
          </a:p>
          <a:p>
            <a:pPr marL="0" indent="0">
              <a:buNone/>
            </a:pPr>
            <a:r>
              <a:rPr lang="en-US" dirty="0"/>
              <a:t>weekly based on district data determining</a:t>
            </a:r>
          </a:p>
          <a:p>
            <a:pPr marL="0" indent="0">
              <a:buNone/>
            </a:pPr>
            <a:r>
              <a:rPr lang="en-US" dirty="0"/>
              <a:t>students that qualify for transportation</a:t>
            </a:r>
          </a:p>
          <a:p>
            <a:pPr marL="0" indent="0">
              <a:buNone/>
            </a:pPr>
            <a:endParaRPr lang="en-US" dirty="0"/>
          </a:p>
          <a:p>
            <a:pPr marL="0" indent="0">
              <a:buNone/>
            </a:pPr>
            <a:r>
              <a:rPr lang="en-US" dirty="0"/>
              <a:t>(NOTE: Please update your address in our</a:t>
            </a:r>
          </a:p>
          <a:p>
            <a:pPr marL="0" indent="0">
              <a:buNone/>
            </a:pPr>
            <a:r>
              <a:rPr lang="en-US" dirty="0"/>
              <a:t>s</a:t>
            </a:r>
            <a:r>
              <a:rPr lang="en-US" dirty="0" smtClean="0"/>
              <a:t>ystem accordingly)</a:t>
            </a:r>
            <a:endParaRPr lang="en-US" dirty="0"/>
          </a:p>
        </p:txBody>
      </p:sp>
    </p:spTree>
    <p:extLst>
      <p:ext uri="{BB962C8B-B14F-4D97-AF65-F5344CB8AC3E}">
        <p14:creationId xmlns:p14="http://schemas.microsoft.com/office/powerpoint/2010/main" val="28527206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fontScale="90000"/>
          </a:bodyPr>
          <a:lstStyle/>
          <a:p>
            <a:r>
              <a:rPr lang="en-US"/>
              <a:t>Supports and Resources at our School</a:t>
            </a:r>
          </a:p>
        </p:txBody>
      </p:sp>
      <p:sp>
        <p:nvSpPr>
          <p:cNvPr id="3" name="Content Placeholder 2"/>
          <p:cNvSpPr>
            <a:spLocks noGrp="1"/>
          </p:cNvSpPr>
          <p:nvPr>
            <p:ph idx="1"/>
          </p:nvPr>
        </p:nvSpPr>
        <p:spPr>
          <a:xfrm>
            <a:off x="457200" y="1809946"/>
            <a:ext cx="8229600" cy="4252003"/>
          </a:xfrm>
        </p:spPr>
        <p:txBody>
          <a:bodyPr>
            <a:normAutofit/>
          </a:bodyPr>
          <a:lstStyle/>
          <a:p>
            <a:r>
              <a:rPr lang="en-US" dirty="0" smtClean="0"/>
              <a:t>Applewood – 216-696-5800</a:t>
            </a:r>
          </a:p>
          <a:p>
            <a:r>
              <a:rPr lang="en-US" dirty="0" err="1" smtClean="0"/>
              <a:t>Murtis</a:t>
            </a:r>
            <a:r>
              <a:rPr lang="en-US" dirty="0" smtClean="0"/>
              <a:t> Taylor – 216-283-4400</a:t>
            </a:r>
          </a:p>
          <a:p>
            <a:r>
              <a:rPr lang="en-US" dirty="0" smtClean="0"/>
              <a:t>Bellaire </a:t>
            </a:r>
            <a:r>
              <a:rPr lang="en-US" dirty="0" err="1" smtClean="0"/>
              <a:t>Puritas</a:t>
            </a:r>
            <a:r>
              <a:rPr lang="en-US" dirty="0"/>
              <a:t> </a:t>
            </a:r>
            <a:r>
              <a:rPr lang="en-US" dirty="0" smtClean="0"/>
              <a:t>Development Corporation– </a:t>
            </a:r>
            <a:r>
              <a:rPr lang="en-US" dirty="0"/>
              <a:t>216-671-2710</a:t>
            </a:r>
            <a:endParaRPr lang="en-US" dirty="0" smtClean="0"/>
          </a:p>
          <a:p>
            <a:r>
              <a:rPr lang="en-US" dirty="0" smtClean="0"/>
              <a:t>School </a:t>
            </a:r>
            <a:r>
              <a:rPr lang="en-US" dirty="0"/>
              <a:t>distress hotline (call or text) : (440) </a:t>
            </a:r>
            <a:r>
              <a:rPr lang="en-US" dirty="0" smtClean="0"/>
              <a:t>373-7955</a:t>
            </a:r>
            <a:endParaRPr lang="en-US" dirty="0"/>
          </a:p>
        </p:txBody>
      </p:sp>
    </p:spTree>
    <p:extLst>
      <p:ext uri="{BB962C8B-B14F-4D97-AF65-F5344CB8AC3E}">
        <p14:creationId xmlns:p14="http://schemas.microsoft.com/office/powerpoint/2010/main" val="2571795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Questions and Answers</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Please place your questions or comments in the chat.</a:t>
            </a:r>
          </a:p>
          <a:p>
            <a:pPr marL="0" indent="0">
              <a:buNone/>
            </a:pPr>
            <a:r>
              <a:rPr lang="en-US" dirty="0"/>
              <a:t>If you are participating by phone, please email your questions or comments to </a:t>
            </a:r>
            <a:r>
              <a:rPr lang="en-US" dirty="0" smtClean="0">
                <a:solidFill>
                  <a:srgbClr val="FF0000"/>
                </a:solidFill>
                <a:hlinkClick r:id="rId4"/>
              </a:rPr>
              <a:t>timothy.primus@clevelandmetroschools.org</a:t>
            </a:r>
            <a:r>
              <a:rPr lang="en-US" dirty="0" smtClean="0"/>
              <a:t>.</a:t>
            </a:r>
            <a:r>
              <a:rPr lang="en-US" dirty="0" smtClean="0">
                <a:solidFill>
                  <a:srgbClr val="FF0000"/>
                </a:solidFill>
              </a:rPr>
              <a:t> </a:t>
            </a:r>
            <a:endParaRPr lang="en-US" dirty="0">
              <a:solidFill>
                <a:srgbClr val="FF0000"/>
              </a:solidFill>
            </a:endParaRPr>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Closing Comments</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a:p>
          <a:p>
            <a:pPr marL="0" indent="0">
              <a:buNone/>
            </a:pPr>
            <a:r>
              <a:rPr lang="en-US"/>
              <a:t>	</a:t>
            </a:r>
          </a:p>
        </p:txBody>
      </p:sp>
    </p:spTree>
    <p:extLst>
      <p:ext uri="{BB962C8B-B14F-4D97-AF65-F5344CB8AC3E}">
        <p14:creationId xmlns:p14="http://schemas.microsoft.com/office/powerpoint/2010/main" val="330880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5245" y="622062"/>
            <a:ext cx="8229600" cy="1143000"/>
          </a:xfrm>
        </p:spPr>
        <p:txBody>
          <a:bodyPr>
            <a:normAutofit/>
          </a:bodyPr>
          <a:lstStyle/>
          <a:p>
            <a:r>
              <a:rPr lang="en-US">
                <a:cs typeface="Calibri"/>
              </a:rPr>
              <a:t>Our Priorities</a:t>
            </a:r>
            <a:endParaRPr lang="en-US"/>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a:p>
          <a:p>
            <a:pPr marL="0" indent="0">
              <a:buNone/>
            </a:pPr>
            <a:endParaRPr lang="en-US"/>
          </a:p>
        </p:txBody>
      </p:sp>
      <p:sp>
        <p:nvSpPr>
          <p:cNvPr id="5" name="TextBox 4">
            <a:extLst>
              <a:ext uri="{FF2B5EF4-FFF2-40B4-BE49-F238E27FC236}">
                <a16:creationId xmlns:a16="http://schemas.microsoft.com/office/drawing/2014/main" xmlns="" id="{5678BDEB-92B8-47F0-BBA7-F0A8395980BA}"/>
              </a:ext>
            </a:extLst>
          </p:cNvPr>
          <p:cNvSpPr txBox="1"/>
          <p:nvPr/>
        </p:nvSpPr>
        <p:spPr>
          <a:xfrm>
            <a:off x="668797" y="1575823"/>
            <a:ext cx="7702497" cy="55707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solidFill>
                  <a:srgbClr val="000000"/>
                </a:solidFill>
                <a:latin typeface="Calibri"/>
                <a:cs typeface="Calibri"/>
              </a:rPr>
              <a:t>Maintaining</a:t>
            </a:r>
            <a:r>
              <a:rPr lang="en-US" sz="2000">
                <a:ea typeface="+mn-lt"/>
                <a:cs typeface="+mn-lt"/>
              </a:rPr>
              <a:t> the health, safety, and well-being of our scholars and staff</a:t>
            </a:r>
            <a:endParaRPr lang="en-US" sz="2000">
              <a:cs typeface="Calibri"/>
            </a:endParaRPr>
          </a:p>
          <a:p>
            <a:pPr marL="285750" indent="-285750">
              <a:buFont typeface="Arial"/>
              <a:buChar char="•"/>
            </a:pPr>
            <a:r>
              <a:rPr lang="en-US" sz="2000">
                <a:ea typeface="+mn-lt"/>
                <a:cs typeface="+mn-lt"/>
              </a:rPr>
              <a:t>Exemplify excellence in learning and teaching, filled with joy and aligned to a coherent, unified core curriculum</a:t>
            </a:r>
            <a:endParaRPr lang="en-US" sz="2000">
              <a:cs typeface="Calibri"/>
            </a:endParaRPr>
          </a:p>
          <a:p>
            <a:pPr marL="285750" indent="-285750">
              <a:buFont typeface="Arial"/>
              <a:buChar char="•"/>
            </a:pPr>
            <a:r>
              <a:rPr lang="en-US" sz="2000" b="1">
                <a:ea typeface="+mn-lt"/>
                <a:cs typeface="+mn-lt"/>
              </a:rPr>
              <a:t>Supporting our scholars, staff, and families as they adapt to new methods and rhythms of learning and teaching</a:t>
            </a:r>
            <a:endParaRPr lang="en-US" sz="2000" b="1">
              <a:cs typeface="Calibri"/>
            </a:endParaRPr>
          </a:p>
          <a:p>
            <a:pPr marL="285750" indent="-285750">
              <a:buFont typeface="Arial"/>
              <a:buChar char="•"/>
            </a:pPr>
            <a:r>
              <a:rPr lang="en-US" sz="2000">
                <a:ea typeface="+mn-lt"/>
                <a:cs typeface="+mn-lt"/>
              </a:rPr>
              <a:t>Ensuring operational efficiency across the organization to encourage flexibility and financial health</a:t>
            </a:r>
            <a:endParaRPr lang="en-US" sz="2000">
              <a:cs typeface="Calibri"/>
            </a:endParaRPr>
          </a:p>
          <a:p>
            <a:pPr marL="285750" indent="-285750">
              <a:buFont typeface="Arial"/>
              <a:buChar char="•"/>
            </a:pPr>
            <a:r>
              <a:rPr lang="en-US" sz="2000">
                <a:ea typeface="+mn-lt"/>
                <a:cs typeface="+mn-lt"/>
              </a:rPr>
              <a:t>Partnering with community organizations and leveraging local assets to more fully and equitably support our scholars and their families</a:t>
            </a:r>
            <a:endParaRPr lang="en-US">
              <a:ea typeface="+mn-lt"/>
              <a:cs typeface="+mn-lt"/>
            </a:endParaRPr>
          </a:p>
          <a:p>
            <a:r>
              <a:rPr lang="en-US" sz="2000">
                <a:solidFill>
                  <a:srgbClr val="000000"/>
                </a:solidFill>
                <a:latin typeface="Calibri"/>
                <a:ea typeface="+mn-lt"/>
                <a:cs typeface="+mn-lt"/>
              </a:rPr>
              <a:t>To view more details about the health and safety protocols in place at every school visit our website at:</a:t>
            </a:r>
          </a:p>
          <a:p>
            <a:pPr algn="ctr"/>
            <a:r>
              <a:rPr lang="en-US" sz="2000">
                <a:ea typeface="+mn-lt"/>
                <a:cs typeface="+mn-lt"/>
                <a:hlinkClick r:id="rId4"/>
              </a:rPr>
              <a:t>https://www.clevelandmetroschools.org/Hybrid</a:t>
            </a:r>
            <a:endParaRPr lang="en-US" sz="2000">
              <a:ea typeface="+mn-lt"/>
              <a:cs typeface="+mn-lt"/>
            </a:endParaRPr>
          </a:p>
          <a:p>
            <a:endParaRPr lang="en-US" sz="2000">
              <a:ea typeface="+mn-lt"/>
              <a:cs typeface="+mn-lt"/>
            </a:endParaRPr>
          </a:p>
          <a:p>
            <a:endParaRPr lang="en-US"/>
          </a:p>
          <a:p>
            <a:endParaRPr lang="en-US" sz="2000">
              <a:solidFill>
                <a:srgbClr val="000000"/>
              </a:solidFill>
              <a:latin typeface="Calibri"/>
              <a:ea typeface="+mn-lt"/>
              <a:cs typeface="+mn-lt"/>
            </a:endParaRPr>
          </a:p>
          <a:p>
            <a:endParaRPr lang="en-US" sz="2000">
              <a:solidFill>
                <a:srgbClr val="000000"/>
              </a:solidFill>
              <a:latin typeface="Calibri"/>
              <a:ea typeface="+mn-lt"/>
              <a:cs typeface="+mn-lt"/>
            </a:endParaRPr>
          </a:p>
          <a:p>
            <a:pPr marL="285750" indent="-285750">
              <a:buFont typeface="Arial"/>
              <a:buChar char="•"/>
            </a:pPr>
            <a:r>
              <a:rPr lang="en-US">
                <a:solidFill>
                  <a:srgbClr val="FFFFFF"/>
                </a:solidFill>
                <a:latin typeface="Work Sans"/>
                <a:ea typeface="+mn-lt"/>
                <a:cs typeface="+mn-lt"/>
              </a:rPr>
              <a:t> </a:t>
            </a:r>
            <a:r>
              <a:rPr lang="en-US">
                <a:solidFill>
                  <a:srgbClr val="FFFFFF"/>
                </a:solidFill>
                <a:latin typeface="Work Sans"/>
              </a:rPr>
              <a:t>and well-being of our s</a:t>
            </a:r>
            <a:endParaRPr lang="en-US">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a:p>
          <a:p>
            <a:pPr marL="0" indent="0">
              <a:buNone/>
            </a:pPr>
            <a:r>
              <a:rPr lang="en-US"/>
              <a:t>	</a:t>
            </a:r>
          </a:p>
        </p:txBody>
      </p:sp>
    </p:spTree>
    <p:extLst>
      <p:ext uri="{BB962C8B-B14F-4D97-AF65-F5344CB8AC3E}">
        <p14:creationId xmlns:p14="http://schemas.microsoft.com/office/powerpoint/2010/main" val="3672949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a:p>
          <a:p>
            <a:pPr marL="0" indent="0">
              <a:buNone/>
            </a:pPr>
            <a:r>
              <a:rPr lang="en-US"/>
              <a:t>	</a:t>
            </a:r>
          </a:p>
        </p:txBody>
      </p:sp>
    </p:spTree>
    <p:extLst>
      <p:ext uri="{BB962C8B-B14F-4D97-AF65-F5344CB8AC3E}">
        <p14:creationId xmlns:p14="http://schemas.microsoft.com/office/powerpoint/2010/main" val="3563071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a:p>
          <a:p>
            <a:pPr marL="0" indent="0">
              <a:buNone/>
            </a:pPr>
            <a:r>
              <a:rPr lang="en-US"/>
              <a:t>	</a:t>
            </a:r>
          </a:p>
        </p:txBody>
      </p:sp>
    </p:spTree>
    <p:extLst>
      <p:ext uri="{BB962C8B-B14F-4D97-AF65-F5344CB8AC3E}">
        <p14:creationId xmlns:p14="http://schemas.microsoft.com/office/powerpoint/2010/main" val="318653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a:p>
          <a:p>
            <a:pPr marL="0" indent="0">
              <a:buNone/>
            </a:pPr>
            <a:r>
              <a:rPr lang="en-US"/>
              <a:t>	</a:t>
            </a:r>
          </a:p>
        </p:txBody>
      </p:sp>
      <p:pic>
        <p:nvPicPr>
          <p:cNvPr id="5" name="Picture 4" descr="Graphical user interface, website&#10;&#10;Description automatically generated">
            <a:extLst>
              <a:ext uri="{FF2B5EF4-FFF2-40B4-BE49-F238E27FC236}">
                <a16:creationId xmlns:a16="http://schemas.microsoft.com/office/drawing/2014/main" xmlns="" id="{B6E16FA6-465E-4596-BBAC-4C434EE8C701}"/>
              </a:ext>
            </a:extLst>
          </p:cNvPr>
          <p:cNvPicPr>
            <a:picLocks noChangeAspect="1"/>
          </p:cNvPicPr>
          <p:nvPr/>
        </p:nvPicPr>
        <p:blipFill>
          <a:blip r:embed="rId4"/>
          <a:stretch>
            <a:fillRect/>
          </a:stretch>
        </p:blipFill>
        <p:spPr>
          <a:xfrm>
            <a:off x="1255486" y="1094011"/>
            <a:ext cx="6200407" cy="4363482"/>
          </a:xfrm>
          <a:prstGeom prst="rect">
            <a:avLst/>
          </a:prstGeom>
        </p:spPr>
      </p:pic>
    </p:spTree>
    <p:extLst>
      <p:ext uri="{BB962C8B-B14F-4D97-AF65-F5344CB8AC3E}">
        <p14:creationId xmlns:p14="http://schemas.microsoft.com/office/powerpoint/2010/main" val="53403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a:t>OPT out Information</a:t>
            </a:r>
          </a:p>
        </p:txBody>
      </p:sp>
      <p:sp>
        <p:nvSpPr>
          <p:cNvPr id="3" name="Content Placeholder 2"/>
          <p:cNvSpPr>
            <a:spLocks noGrp="1"/>
          </p:cNvSpPr>
          <p:nvPr>
            <p:ph idx="1"/>
          </p:nvPr>
        </p:nvSpPr>
        <p:spPr>
          <a:xfrm>
            <a:off x="457200" y="1800966"/>
            <a:ext cx="8229600" cy="3874532"/>
          </a:xfrm>
        </p:spPr>
        <p:txBody>
          <a:bodyPr>
            <a:normAutofit lnSpcReduction="10000"/>
          </a:bodyPr>
          <a:lstStyle/>
          <a:p>
            <a:pPr marL="0" indent="0">
              <a:buNone/>
            </a:pPr>
            <a:r>
              <a:rPr lang="en-US"/>
              <a:t>Families who want to remain in Remote Learning can do so by calling 216.838.3675 to speak with an enrollment specialist. Deadline to OPT out is March 19</a:t>
            </a:r>
            <a:r>
              <a:rPr lang="en-US" baseline="30000"/>
              <a:t>th</a:t>
            </a:r>
            <a:r>
              <a:rPr lang="en-US"/>
              <a:t>.</a:t>
            </a:r>
          </a:p>
          <a:p>
            <a:pPr marL="0" indent="0">
              <a:buNone/>
            </a:pPr>
            <a:r>
              <a:rPr lang="en-US"/>
              <a:t>You may also use the link on the district’s hybrid page.</a:t>
            </a:r>
          </a:p>
          <a:p>
            <a:pPr marL="0" indent="0">
              <a:buNone/>
            </a:pPr>
            <a:r>
              <a:rPr lang="en-US">
                <a:hlinkClick r:id="rId4"/>
              </a:rPr>
              <a:t>https://app.smartsheet.com/b/form/19ee16ad3d12405dbb17fee28549f341</a:t>
            </a:r>
            <a:endParaRPr lang="en-US"/>
          </a:p>
          <a:p>
            <a:pPr marL="0" indent="0">
              <a:buNone/>
            </a:pPr>
            <a:endParaRPr lang="en-US"/>
          </a:p>
        </p:txBody>
      </p:sp>
    </p:spTree>
    <p:extLst>
      <p:ext uri="{BB962C8B-B14F-4D97-AF65-F5344CB8AC3E}">
        <p14:creationId xmlns:p14="http://schemas.microsoft.com/office/powerpoint/2010/main" val="5560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2" y="1276275"/>
            <a:ext cx="8229600" cy="3874532"/>
          </a:xfrm>
        </p:spPr>
        <p:txBody>
          <a:bodyPr>
            <a:normAutofit/>
          </a:bodyPr>
          <a:lstStyle/>
          <a:p>
            <a:pPr marL="0" indent="0">
              <a:buNone/>
            </a:pPr>
            <a:endParaRPr lang="en-US"/>
          </a:p>
          <a:p>
            <a:pPr marL="0" indent="0">
              <a:buNone/>
            </a:pPr>
            <a:r>
              <a:rPr lang="en-US"/>
              <a:t>	</a:t>
            </a:r>
          </a:p>
        </p:txBody>
      </p:sp>
      <p:pic>
        <p:nvPicPr>
          <p:cNvPr id="4" name="Picture 4">
            <a:extLst>
              <a:ext uri="{FF2B5EF4-FFF2-40B4-BE49-F238E27FC236}">
                <a16:creationId xmlns:a16="http://schemas.microsoft.com/office/drawing/2014/main" xmlns="" id="{391E8EDC-E29F-40D7-A06D-9B2ACC6184E9}"/>
              </a:ext>
            </a:extLst>
          </p:cNvPr>
          <p:cNvPicPr>
            <a:picLocks noChangeAspect="1"/>
          </p:cNvPicPr>
          <p:nvPr/>
        </p:nvPicPr>
        <p:blipFill>
          <a:blip r:embed="rId3"/>
          <a:stretch>
            <a:fillRect/>
          </a:stretch>
        </p:blipFill>
        <p:spPr>
          <a:xfrm>
            <a:off x="605117" y="870030"/>
            <a:ext cx="6239434" cy="5467563"/>
          </a:xfrm>
          <a:prstGeom prst="rect">
            <a:avLst/>
          </a:prstGeom>
        </p:spPr>
      </p:pic>
    </p:spTree>
    <p:extLst>
      <p:ext uri="{BB962C8B-B14F-4D97-AF65-F5344CB8AC3E}">
        <p14:creationId xmlns:p14="http://schemas.microsoft.com/office/powerpoint/2010/main" val="40735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a:bodyPr>
          <a:lstStyle/>
          <a:p>
            <a:r>
              <a:rPr lang="en-US"/>
              <a:t>Important Contacts</a:t>
            </a:r>
          </a:p>
        </p:txBody>
      </p:sp>
      <p:sp>
        <p:nvSpPr>
          <p:cNvPr id="3" name="Content Placeholder 2"/>
          <p:cNvSpPr>
            <a:spLocks noGrp="1"/>
          </p:cNvSpPr>
          <p:nvPr>
            <p:ph idx="1"/>
          </p:nvPr>
        </p:nvSpPr>
        <p:spPr>
          <a:xfrm>
            <a:off x="1074656" y="1772239"/>
            <a:ext cx="7612144" cy="3855563"/>
          </a:xfrm>
        </p:spPr>
        <p:txBody>
          <a:bodyPr vert="horz" lIns="91440" tIns="45720" rIns="91440" bIns="45720" rtlCol="0" anchor="t">
            <a:normAutofit fontScale="62500" lnSpcReduction="20000"/>
          </a:bodyPr>
          <a:lstStyle/>
          <a:p>
            <a:pPr marL="0" lvl="0" indent="0">
              <a:buNone/>
            </a:pPr>
            <a:r>
              <a:rPr lang="en-US" sz="2400" dirty="0"/>
              <a:t>Timothy Primus, Principal</a:t>
            </a:r>
          </a:p>
          <a:p>
            <a:pPr marL="0" indent="0">
              <a:buNone/>
            </a:pPr>
            <a:r>
              <a:rPr lang="en-US" sz="2400" dirty="0" smtClean="0">
                <a:solidFill>
                  <a:srgbClr val="FF0000"/>
                </a:solidFill>
                <a:hlinkClick r:id="rId3"/>
              </a:rPr>
              <a:t>Timothy.Primus@clevelandmetroschools.org</a:t>
            </a:r>
            <a:r>
              <a:rPr lang="en-US" sz="2400" dirty="0" smtClean="0">
                <a:solidFill>
                  <a:srgbClr val="FF0000"/>
                </a:solidFill>
              </a:rPr>
              <a:t> </a:t>
            </a:r>
          </a:p>
          <a:p>
            <a:pPr marL="0" indent="0">
              <a:buNone/>
            </a:pPr>
            <a:r>
              <a:rPr lang="en-US" sz="2400" dirty="0" smtClean="0"/>
              <a:t>216-838-6104</a:t>
            </a:r>
            <a:endParaRPr lang="en-US" sz="2400" dirty="0"/>
          </a:p>
          <a:p>
            <a:pPr marL="0" indent="0">
              <a:buNone/>
            </a:pPr>
            <a:r>
              <a:rPr lang="en-US" sz="2400" dirty="0" smtClean="0"/>
              <a:t>Jason </a:t>
            </a:r>
            <a:r>
              <a:rPr lang="en-US" sz="2400" dirty="0" err="1" smtClean="0"/>
              <a:t>Clotman</a:t>
            </a:r>
            <a:r>
              <a:rPr lang="en-US" sz="2400" dirty="0" smtClean="0"/>
              <a:t>, Assistant Principal</a:t>
            </a:r>
            <a:endParaRPr lang="en-US" sz="2400" dirty="0"/>
          </a:p>
          <a:p>
            <a:pPr marL="0" indent="0">
              <a:buNone/>
            </a:pPr>
            <a:r>
              <a:rPr lang="en-US" sz="2400" dirty="0" smtClean="0">
                <a:solidFill>
                  <a:srgbClr val="FF0000"/>
                </a:solidFill>
                <a:hlinkClick r:id="rId4"/>
              </a:rPr>
              <a:t>Jason.Clotman@clevelandmetroschools.org</a:t>
            </a:r>
            <a:endParaRPr lang="en-US" sz="2400" dirty="0" smtClean="0">
              <a:solidFill>
                <a:srgbClr val="FF0000"/>
              </a:solidFill>
            </a:endParaRPr>
          </a:p>
          <a:p>
            <a:pPr marL="0" indent="0">
              <a:buNone/>
            </a:pPr>
            <a:r>
              <a:rPr lang="en-US" sz="2400" dirty="0" smtClean="0"/>
              <a:t>216-383-6106</a:t>
            </a:r>
          </a:p>
          <a:p>
            <a:pPr marL="0" indent="0">
              <a:buNone/>
            </a:pPr>
            <a:r>
              <a:rPr lang="en-US" sz="2400" dirty="0" smtClean="0"/>
              <a:t>Crystal Turnbo, Coordinator of Community &amp; Business Leadership</a:t>
            </a:r>
          </a:p>
          <a:p>
            <a:pPr marL="0" indent="0">
              <a:buNone/>
            </a:pPr>
            <a:r>
              <a:rPr lang="en-US" sz="2400" dirty="0" smtClean="0">
                <a:solidFill>
                  <a:srgbClr val="FF0000"/>
                </a:solidFill>
                <a:hlinkClick r:id="rId5"/>
              </a:rPr>
              <a:t>Crystal.Turnbo@clevelandmetroschools.org</a:t>
            </a:r>
            <a:endParaRPr lang="en-US" sz="2400" dirty="0" smtClean="0">
              <a:solidFill>
                <a:srgbClr val="FF0000"/>
              </a:solidFill>
            </a:endParaRPr>
          </a:p>
          <a:p>
            <a:pPr marL="0" indent="0">
              <a:buNone/>
            </a:pPr>
            <a:r>
              <a:rPr lang="en-US" sz="2400" dirty="0" smtClean="0"/>
              <a:t>216-838-6115</a:t>
            </a:r>
            <a:endParaRPr lang="en-US" sz="2400" dirty="0"/>
          </a:p>
          <a:p>
            <a:pPr marL="0" indent="0">
              <a:buNone/>
            </a:pPr>
            <a:r>
              <a:rPr lang="en-US" sz="2400" dirty="0" smtClean="0"/>
              <a:t>Nichole </a:t>
            </a:r>
            <a:r>
              <a:rPr lang="en-US" sz="2400" dirty="0" err="1" smtClean="0"/>
              <a:t>McCroskey</a:t>
            </a:r>
            <a:r>
              <a:rPr lang="en-US" sz="2400" dirty="0" smtClean="0"/>
              <a:t>, Guidance Counselor</a:t>
            </a:r>
          </a:p>
          <a:p>
            <a:pPr marL="0" indent="0">
              <a:buNone/>
            </a:pPr>
            <a:r>
              <a:rPr lang="en-US" sz="2400" dirty="0" smtClean="0">
                <a:solidFill>
                  <a:srgbClr val="FF0000"/>
                </a:solidFill>
                <a:hlinkClick r:id="rId6"/>
              </a:rPr>
              <a:t>Nichole.Mccroskey@clevelandmetroschools.org</a:t>
            </a:r>
            <a:endParaRPr lang="en-US" sz="2400" dirty="0" smtClean="0">
              <a:solidFill>
                <a:srgbClr val="FF0000"/>
              </a:solidFill>
            </a:endParaRPr>
          </a:p>
          <a:p>
            <a:pPr marL="0" indent="0">
              <a:buNone/>
            </a:pPr>
            <a:r>
              <a:rPr lang="en-US" sz="2400" dirty="0" smtClean="0"/>
              <a:t>216-838-6107</a:t>
            </a:r>
          </a:p>
          <a:p>
            <a:pPr marL="0" indent="0">
              <a:buNone/>
            </a:pPr>
            <a:r>
              <a:rPr lang="en-US" sz="2400" dirty="0" smtClean="0"/>
              <a:t>Samira </a:t>
            </a:r>
            <a:r>
              <a:rPr lang="en-US" sz="2400" dirty="0" err="1" smtClean="0"/>
              <a:t>Farraj</a:t>
            </a:r>
            <a:r>
              <a:rPr lang="en-US" sz="2400" dirty="0" smtClean="0"/>
              <a:t>, School Secretary</a:t>
            </a:r>
          </a:p>
          <a:p>
            <a:pPr marL="0" indent="0">
              <a:buNone/>
            </a:pPr>
            <a:r>
              <a:rPr lang="en-US" sz="2400" dirty="0" smtClean="0">
                <a:solidFill>
                  <a:srgbClr val="FF0000"/>
                </a:solidFill>
                <a:hlinkClick r:id="rId7"/>
              </a:rPr>
              <a:t>Samira.Farraj@clevelandmetroschools.org</a:t>
            </a:r>
            <a:endParaRPr lang="en-US" sz="2400" dirty="0" smtClean="0">
              <a:solidFill>
                <a:srgbClr val="FF0000"/>
              </a:solidFill>
            </a:endParaRPr>
          </a:p>
          <a:p>
            <a:pPr marL="0" indent="0">
              <a:buNone/>
            </a:pPr>
            <a:r>
              <a:rPr lang="en-US" sz="2400" dirty="0" smtClean="0"/>
              <a:t>216-838-6100</a:t>
            </a:r>
            <a:endParaRPr lang="en-US" sz="2400" dirty="0"/>
          </a:p>
          <a:p>
            <a:pPr marL="0" indent="0">
              <a:buNone/>
            </a:pP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7DA54D9-4130-403A-9B8C-F8930A7E6536}"/>
              </a:ext>
            </a:extLst>
          </p:cNvPr>
          <p:cNvSpPr>
            <a:spLocks noGrp="1"/>
          </p:cNvSpPr>
          <p:nvPr>
            <p:ph type="title"/>
          </p:nvPr>
        </p:nvSpPr>
        <p:spPr>
          <a:xfrm>
            <a:off x="457199" y="434894"/>
            <a:ext cx="8229600" cy="1143000"/>
          </a:xfrm>
        </p:spPr>
        <p:txBody>
          <a:bodyPr/>
          <a:lstStyle/>
          <a:p>
            <a:r>
              <a:rPr lang="en-US"/>
              <a:t>Other Important Numbers</a:t>
            </a:r>
          </a:p>
        </p:txBody>
      </p:sp>
      <p:pic>
        <p:nvPicPr>
          <p:cNvPr id="12" name="Content Placeholder 11" descr="A screenshot of a cell phone&#10;&#10;Description automatically generated">
            <a:extLst>
              <a:ext uri="{FF2B5EF4-FFF2-40B4-BE49-F238E27FC236}">
                <a16:creationId xmlns:a16="http://schemas.microsoft.com/office/drawing/2014/main" xmlns=""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1392"/>
            <a:ext cx="8229600" cy="872440"/>
          </a:xfrm>
        </p:spPr>
        <p:txBody>
          <a:bodyPr>
            <a:normAutofit/>
          </a:bodyPr>
          <a:lstStyle/>
          <a:p>
            <a:r>
              <a:rPr lang="en-US"/>
              <a:t>Update Your Contact Information</a:t>
            </a:r>
          </a:p>
        </p:txBody>
      </p:sp>
      <p:sp>
        <p:nvSpPr>
          <p:cNvPr id="3" name="Content Placeholder 2"/>
          <p:cNvSpPr>
            <a:spLocks noGrp="1"/>
          </p:cNvSpPr>
          <p:nvPr>
            <p:ph idx="1"/>
          </p:nvPr>
        </p:nvSpPr>
        <p:spPr>
          <a:xfrm>
            <a:off x="457200" y="1545327"/>
            <a:ext cx="8229600" cy="4307151"/>
          </a:xfrm>
        </p:spPr>
        <p:txBody>
          <a:bodyPr>
            <a:normAutofit/>
          </a:bodyPr>
          <a:lstStyle/>
          <a:p>
            <a:pPr marL="0" indent="0">
              <a:buNone/>
            </a:pPr>
            <a:r>
              <a:rPr lang="en-US" sz="2800"/>
              <a:t>With students returning to the building, it is IMPORTANT that we have accurate contact information! </a:t>
            </a:r>
          </a:p>
          <a:p>
            <a:pPr marL="0" indent="0">
              <a:buNone/>
            </a:pPr>
            <a:r>
              <a:rPr lang="en-US" sz="2800"/>
              <a:t>Please update your contact information if it has changed or we do not have the correct number or email address. </a:t>
            </a:r>
          </a:p>
          <a:p>
            <a:pPr marL="0" indent="0">
              <a:buNone/>
            </a:pPr>
            <a:r>
              <a:rPr lang="en-US" sz="2800"/>
              <a:t>We need to be able to communicate with you!</a:t>
            </a:r>
          </a:p>
          <a:p>
            <a:pPr marL="0" indent="0">
              <a:buNone/>
            </a:pPr>
            <a:endParaRPr lang="en-US"/>
          </a:p>
        </p:txBody>
      </p:sp>
    </p:spTree>
    <p:extLst>
      <p:ext uri="{BB962C8B-B14F-4D97-AF65-F5344CB8AC3E}">
        <p14:creationId xmlns:p14="http://schemas.microsoft.com/office/powerpoint/2010/main" val="3727260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1580</Words>
  <Application>Microsoft Office PowerPoint</Application>
  <PresentationFormat>On-screen Show (4:3)</PresentationFormat>
  <Paragraphs>212</Paragraphs>
  <Slides>32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Work Sans</vt:lpstr>
      <vt:lpstr>Office Theme</vt:lpstr>
      <vt:lpstr>Transition to Hybrid Learning Orientation</vt:lpstr>
      <vt:lpstr>Welcome Back!</vt:lpstr>
      <vt:lpstr>Our Priorities</vt:lpstr>
      <vt:lpstr>PowerPoint Presentation</vt:lpstr>
      <vt:lpstr>OPT out Information</vt:lpstr>
      <vt:lpstr>PowerPoint Presentation</vt:lpstr>
      <vt:lpstr>Important Contacts</vt:lpstr>
      <vt:lpstr>Other Important Numbers</vt:lpstr>
      <vt:lpstr>Update Your Contact Information</vt:lpstr>
      <vt:lpstr>School Hours and Visitation Procedures</vt:lpstr>
      <vt:lpstr>For the Safety of Everyone</vt:lpstr>
      <vt:lpstr>Arrival and Dismissal</vt:lpstr>
      <vt:lpstr>Getting Ready for School</vt:lpstr>
      <vt:lpstr>Getting Ready for School</vt:lpstr>
      <vt:lpstr>Hybrid Learning Schedules</vt:lpstr>
      <vt:lpstr>Sample Student Schedules</vt:lpstr>
      <vt:lpstr>Sample Student Schedules</vt:lpstr>
      <vt:lpstr>Health &amp; Safety</vt:lpstr>
      <vt:lpstr>What Students Can Expect</vt:lpstr>
      <vt:lpstr>What Families Can Expect</vt:lpstr>
      <vt:lpstr>What Families Can Expect</vt:lpstr>
      <vt:lpstr>School Supplies and Materials</vt:lpstr>
      <vt:lpstr>Supporting Your Scholar’s Hybrid Learning</vt:lpstr>
      <vt:lpstr>Supporting Your Scholar’s Social Emotional Wellness </vt:lpstr>
      <vt:lpstr>Meal Distribution</vt:lpstr>
      <vt:lpstr>Transportation</vt:lpstr>
      <vt:lpstr>Supports and Resources at our School</vt:lpstr>
      <vt:lpstr>Questions and Answers</vt:lpstr>
      <vt:lpstr>Closing Comments</vt:lpstr>
      <vt:lpstr>PowerPoint Presentation</vt:lpstr>
      <vt:lpstr>PowerPoint Presentation</vt:lpstr>
      <vt:lpstr>PowerPoint Presentation</vt:lpstr>
    </vt:vector>
  </TitlesOfParts>
  <Company>Cleveland Metropolitan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Turnbo, Crystal</cp:lastModifiedBy>
  <cp:revision>43</cp:revision>
  <dcterms:created xsi:type="dcterms:W3CDTF">2018-01-22T16:20:05Z</dcterms:created>
  <dcterms:modified xsi:type="dcterms:W3CDTF">2021-03-10T20:27:53Z</dcterms:modified>
</cp:coreProperties>
</file>